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55EF15-6E22-4130-9717-C10C323C1E38}" type="datetimeFigureOut">
              <a:rPr lang="en-US" smtClean="0"/>
              <a:t>6/14/2022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F732E-6282-4A7C-9CF2-73A54BADB57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1F732E-6282-4A7C-9CF2-73A54BADB57C}" type="slidenum">
              <a:rPr lang="en-US" smtClean="0"/>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NEWYORK CITY TAXI DATA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distribution of total </a:t>
            </a:r>
            <a:r>
              <a:rPr lang="en-US" dirty="0" smtClean="0"/>
              <a:t>amount?</a:t>
            </a:r>
            <a:endParaRPr lang="en-US" dirty="0"/>
          </a:p>
        </p:txBody>
      </p:sp>
      <p:pic>
        <p:nvPicPr>
          <p:cNvPr id="4" name="Content Placeholder 3" descr="All_amount.png"/>
          <p:cNvPicPr>
            <a:picLocks noGrp="1" noChangeAspect="1"/>
          </p:cNvPicPr>
          <p:nvPr>
            <p:ph idx="1"/>
          </p:nvPr>
        </p:nvPicPr>
        <p:blipFill>
          <a:blip r:embed="rId2"/>
          <a:stretch>
            <a:fillRect/>
          </a:stretch>
        </p:blipFill>
        <p:spPr>
          <a:xfrm>
            <a:off x="1004364" y="1524000"/>
            <a:ext cx="7135271" cy="4602163"/>
          </a:xfrm>
        </p:spPr>
      </p:pic>
      <p:sp>
        <p:nvSpPr>
          <p:cNvPr id="5" name="TextBox 4"/>
          <p:cNvSpPr txBox="1"/>
          <p:nvPr/>
        </p:nvSpPr>
        <p:spPr>
          <a:xfrm>
            <a:off x="1295400" y="6096000"/>
            <a:ext cx="7239000" cy="369332"/>
          </a:xfrm>
          <a:prstGeom prst="rect">
            <a:avLst/>
          </a:prstGeom>
          <a:noFill/>
        </p:spPr>
        <p:txBody>
          <a:bodyPr wrap="square" rtlCol="0">
            <a:spAutoFit/>
          </a:bodyPr>
          <a:lstStyle/>
          <a:p>
            <a:r>
              <a:rPr lang="en-IN" dirty="0" smtClean="0"/>
              <a:t>Median is 10.8, Q1 is 5.5 and Q3 is 29.25.</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Airport Total amount </a:t>
            </a:r>
            <a:r>
              <a:rPr lang="en-IN" dirty="0" err="1" smtClean="0"/>
              <a:t>vs</a:t>
            </a:r>
            <a:r>
              <a:rPr lang="en-IN" dirty="0" smtClean="0"/>
              <a:t> Non-Airport Total amount</a:t>
            </a:r>
            <a:endParaRPr lang="en-US" dirty="0"/>
          </a:p>
        </p:txBody>
      </p:sp>
      <p:pic>
        <p:nvPicPr>
          <p:cNvPr id="4" name="Content Placeholder 3" descr="airport_amount.png"/>
          <p:cNvPicPr>
            <a:picLocks noGrp="1" noChangeAspect="1"/>
          </p:cNvPicPr>
          <p:nvPr>
            <p:ph idx="1"/>
          </p:nvPr>
        </p:nvPicPr>
        <p:blipFill>
          <a:blip r:embed="rId2"/>
          <a:stretch>
            <a:fillRect/>
          </a:stretch>
        </p:blipFill>
        <p:spPr>
          <a:xfrm>
            <a:off x="152400" y="1752600"/>
            <a:ext cx="4419599" cy="3810000"/>
          </a:xfrm>
        </p:spPr>
      </p:pic>
      <p:pic>
        <p:nvPicPr>
          <p:cNvPr id="5" name="Picture 4" descr="non-airport_amount.png"/>
          <p:cNvPicPr>
            <a:picLocks noChangeAspect="1"/>
          </p:cNvPicPr>
          <p:nvPr/>
        </p:nvPicPr>
        <p:blipFill>
          <a:blip r:embed="rId3"/>
          <a:stretch>
            <a:fillRect/>
          </a:stretch>
        </p:blipFill>
        <p:spPr>
          <a:xfrm>
            <a:off x="4572000" y="1752600"/>
            <a:ext cx="4572000" cy="3810000"/>
          </a:xfrm>
          <a:prstGeom prst="rect">
            <a:avLst/>
          </a:prstGeom>
        </p:spPr>
      </p:pic>
      <p:sp>
        <p:nvSpPr>
          <p:cNvPr id="6" name="TextBox 5"/>
          <p:cNvSpPr txBox="1"/>
          <p:nvPr/>
        </p:nvSpPr>
        <p:spPr>
          <a:xfrm>
            <a:off x="457200" y="5562600"/>
            <a:ext cx="8458200" cy="646331"/>
          </a:xfrm>
          <a:prstGeom prst="rect">
            <a:avLst/>
          </a:prstGeom>
          <a:noFill/>
        </p:spPr>
        <p:txBody>
          <a:bodyPr wrap="square" rtlCol="0">
            <a:spAutoFit/>
          </a:bodyPr>
          <a:lstStyle/>
          <a:p>
            <a:r>
              <a:rPr lang="en-IN" dirty="0" smtClean="0"/>
              <a:t>Airport total amount median value is also very high which is 57.83 compared to 10.8 in case of Non-airport total amount and it is greater than Q3 (29.25) of Non-Airport also.</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are the Top 5 busiest hours of the day?</a:t>
            </a:r>
            <a:endParaRPr lang="en-US" dirty="0"/>
          </a:p>
        </p:txBody>
      </p:sp>
      <p:sp>
        <p:nvSpPr>
          <p:cNvPr id="7" name="Content Placeholder 6"/>
          <p:cNvSpPr>
            <a:spLocks noGrp="1"/>
          </p:cNvSpPr>
          <p:nvPr>
            <p:ph idx="1"/>
          </p:nvPr>
        </p:nvSpPr>
        <p:spPr>
          <a:xfrm>
            <a:off x="457200" y="1524000"/>
            <a:ext cx="8229600" cy="4602163"/>
          </a:xfrm>
        </p:spPr>
        <p:txBody>
          <a:bodyPr>
            <a:normAutofit/>
          </a:bodyPr>
          <a:lstStyle/>
          <a:p>
            <a:pPr>
              <a:buNone/>
            </a:pPr>
            <a:r>
              <a:rPr lang="en-IN" sz="2000" dirty="0" smtClean="0"/>
              <a:t>I solved this problem using two methods:</a:t>
            </a:r>
          </a:p>
          <a:p>
            <a:pPr>
              <a:buNone/>
            </a:pPr>
            <a:r>
              <a:rPr lang="en-IN" sz="2000" dirty="0" smtClean="0"/>
              <a:t>Trip counts: </a:t>
            </a:r>
          </a:p>
          <a:p>
            <a:pPr algn="just">
              <a:buNone/>
            </a:pPr>
            <a:r>
              <a:rPr lang="en-IN" sz="2000" dirty="0" smtClean="0"/>
              <a:t>       In this method, I created </a:t>
            </a:r>
            <a:r>
              <a:rPr lang="en-IN" sz="2000" dirty="0" smtClean="0"/>
              <a:t>a data frame with date column of </a:t>
            </a:r>
            <a:r>
              <a:rPr lang="en-IN" sz="2000" dirty="0" smtClean="0"/>
              <a:t>April month </a:t>
            </a:r>
            <a:r>
              <a:rPr lang="en-IN" sz="2000" dirty="0" smtClean="0"/>
              <a:t>and other columns with all </a:t>
            </a:r>
            <a:r>
              <a:rPr lang="en-IN" sz="2000" dirty="0" smtClean="0"/>
              <a:t>hour values </a:t>
            </a:r>
            <a:r>
              <a:rPr lang="en-IN" sz="2000" dirty="0" smtClean="0"/>
              <a:t>(0 to 24) with number of trips as values in the data </a:t>
            </a:r>
            <a:r>
              <a:rPr lang="en-IN" sz="2000" dirty="0" smtClean="0"/>
              <a:t>frame</a:t>
            </a:r>
            <a:r>
              <a:rPr lang="en-IN" sz="2000" dirty="0" smtClean="0"/>
              <a:t> </a:t>
            </a:r>
            <a:r>
              <a:rPr lang="en-IN" sz="2000" dirty="0" smtClean="0"/>
              <a:t>then I plotted box plot for all columns.</a:t>
            </a:r>
          </a:p>
          <a:p>
            <a:pPr algn="just">
              <a:buNone/>
            </a:pPr>
            <a:r>
              <a:rPr lang="en-IN" sz="2000" dirty="0" smtClean="0"/>
              <a:t>Passenger counts:</a:t>
            </a:r>
          </a:p>
          <a:p>
            <a:pPr algn="just">
              <a:buNone/>
            </a:pPr>
            <a:r>
              <a:rPr lang="en-IN" sz="2000" dirty="0" smtClean="0"/>
              <a:t> </a:t>
            </a:r>
            <a:r>
              <a:rPr lang="en-IN" sz="2000" dirty="0" smtClean="0"/>
              <a:t>     In this method, I did group by hour column and aggregate the passenger count values and ordered the data frame to descending order to find the top 5 rows which is busiest locations in our case. I created two other columns such as week day name and hour then created a pivot table based on passenger count as values, hour as index and day of week as columns. After creating a pivot table, I plotted the heat map of the pivot table.</a:t>
            </a:r>
          </a:p>
          <a:p>
            <a:pPr algn="just">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Trips count </a:t>
            </a:r>
            <a:r>
              <a:rPr lang="en-IN" dirty="0" err="1" smtClean="0"/>
              <a:t>vs</a:t>
            </a:r>
            <a:r>
              <a:rPr lang="en-IN" dirty="0" smtClean="0"/>
              <a:t> Passengers count</a:t>
            </a:r>
            <a:endParaRPr lang="en-US" dirty="0"/>
          </a:p>
        </p:txBody>
      </p:sp>
      <p:pic>
        <p:nvPicPr>
          <p:cNvPr id="4" name="Content Placeholder 3" descr="trips_count.png"/>
          <p:cNvPicPr>
            <a:picLocks noGrp="1" noChangeAspect="1"/>
          </p:cNvPicPr>
          <p:nvPr>
            <p:ph idx="1"/>
          </p:nvPr>
        </p:nvPicPr>
        <p:blipFill>
          <a:blip r:embed="rId2"/>
          <a:stretch>
            <a:fillRect/>
          </a:stretch>
        </p:blipFill>
        <p:spPr>
          <a:xfrm>
            <a:off x="228600" y="1143000"/>
            <a:ext cx="8534400" cy="3505200"/>
          </a:xfrm>
        </p:spPr>
      </p:pic>
      <p:pic>
        <p:nvPicPr>
          <p:cNvPr id="5" name="Picture 4" descr="pc.png"/>
          <p:cNvPicPr>
            <a:picLocks noChangeAspect="1"/>
          </p:cNvPicPr>
          <p:nvPr/>
        </p:nvPicPr>
        <p:blipFill>
          <a:blip r:embed="rId3"/>
          <a:stretch>
            <a:fillRect/>
          </a:stretch>
        </p:blipFill>
        <p:spPr>
          <a:xfrm>
            <a:off x="457200" y="4572000"/>
            <a:ext cx="3657600" cy="1905000"/>
          </a:xfrm>
          <a:prstGeom prst="rect">
            <a:avLst/>
          </a:prstGeom>
        </p:spPr>
      </p:pic>
      <p:sp>
        <p:nvSpPr>
          <p:cNvPr id="8" name="TextBox 7"/>
          <p:cNvSpPr txBox="1"/>
          <p:nvPr/>
        </p:nvSpPr>
        <p:spPr>
          <a:xfrm>
            <a:off x="4419600" y="4876800"/>
            <a:ext cx="4343400" cy="923330"/>
          </a:xfrm>
          <a:prstGeom prst="rect">
            <a:avLst/>
          </a:prstGeom>
          <a:noFill/>
        </p:spPr>
        <p:txBody>
          <a:bodyPr wrap="square" rtlCol="0">
            <a:spAutoFit/>
          </a:bodyPr>
          <a:lstStyle/>
          <a:p>
            <a:r>
              <a:rPr lang="en-IN" dirty="0" smtClean="0"/>
              <a:t>We can clearly say that the evening hours </a:t>
            </a:r>
            <a:r>
              <a:rPr lang="en-IN" b="1" dirty="0" smtClean="0"/>
              <a:t>6pm to 10pm </a:t>
            </a:r>
            <a:r>
              <a:rPr lang="en-IN" dirty="0" smtClean="0"/>
              <a:t>are the top 5 busiest hours of the day.</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Passengers count heat map </a:t>
            </a:r>
            <a:endParaRPr lang="en-US" dirty="0"/>
          </a:p>
        </p:txBody>
      </p:sp>
      <p:pic>
        <p:nvPicPr>
          <p:cNvPr id="4" name="Content Placeholder 3" descr="passengerscount_heatmap.png"/>
          <p:cNvPicPr>
            <a:picLocks noGrp="1" noChangeAspect="1"/>
          </p:cNvPicPr>
          <p:nvPr>
            <p:ph idx="1"/>
          </p:nvPr>
        </p:nvPicPr>
        <p:blipFill>
          <a:blip r:embed="rId2"/>
          <a:stretch>
            <a:fillRect/>
          </a:stretch>
        </p:blipFill>
        <p:spPr>
          <a:xfrm>
            <a:off x="609600" y="1371600"/>
            <a:ext cx="8077200" cy="48006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are the Top 10 busiest locations of the city?</a:t>
            </a:r>
            <a:endParaRPr lang="en-US" dirty="0"/>
          </a:p>
        </p:txBody>
      </p:sp>
      <p:sp>
        <p:nvSpPr>
          <p:cNvPr id="3" name="Content Placeholder 2"/>
          <p:cNvSpPr>
            <a:spLocks noGrp="1"/>
          </p:cNvSpPr>
          <p:nvPr>
            <p:ph idx="1"/>
          </p:nvPr>
        </p:nvSpPr>
        <p:spPr/>
        <p:txBody>
          <a:bodyPr>
            <a:normAutofit fontScale="92500" lnSpcReduction="20000"/>
          </a:bodyPr>
          <a:lstStyle/>
          <a:p>
            <a:r>
              <a:rPr lang="en-IN" dirty="0" smtClean="0"/>
              <a:t>There are two types of locations are there such as pickup (latitude and longitude) and drop-off (latitude and longitude).I used geopy library which had Nominatim function which gives address from the latitude, longitude values and vice-versa.</a:t>
            </a:r>
          </a:p>
          <a:p>
            <a:r>
              <a:rPr lang="en-IN" dirty="0" smtClean="0"/>
              <a:t>I have observed that the pick up and drop off geocodes i.e., latitude and longitude values of top 10 locations are same.</a:t>
            </a:r>
          </a:p>
          <a:p>
            <a:r>
              <a:rPr lang="en-IN" dirty="0" smtClean="0"/>
              <a:t>There are 64 lakh trips for pickup and 59 lakh trips for drop off  for top 10 locations.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Pickup and Drop-off data frames </a:t>
            </a:r>
            <a:endParaRPr lang="en-US" dirty="0"/>
          </a:p>
        </p:txBody>
      </p:sp>
      <p:pic>
        <p:nvPicPr>
          <p:cNvPr id="4" name="Content Placeholder 3" descr="pickup.JPG"/>
          <p:cNvPicPr>
            <a:picLocks noGrp="1" noChangeAspect="1"/>
          </p:cNvPicPr>
          <p:nvPr>
            <p:ph idx="1"/>
          </p:nvPr>
        </p:nvPicPr>
        <p:blipFill>
          <a:blip r:embed="rId2"/>
          <a:stretch>
            <a:fillRect/>
          </a:stretch>
        </p:blipFill>
        <p:spPr>
          <a:xfrm>
            <a:off x="152400" y="1524000"/>
            <a:ext cx="4419600" cy="3962400"/>
          </a:xfrm>
        </p:spPr>
      </p:pic>
      <p:pic>
        <p:nvPicPr>
          <p:cNvPr id="5" name="Picture 4" descr="dropoff.JPG"/>
          <p:cNvPicPr>
            <a:picLocks noChangeAspect="1"/>
          </p:cNvPicPr>
          <p:nvPr/>
        </p:nvPicPr>
        <p:blipFill>
          <a:blip r:embed="rId3"/>
          <a:stretch>
            <a:fillRect/>
          </a:stretch>
        </p:blipFill>
        <p:spPr>
          <a:xfrm>
            <a:off x="4572000" y="1524000"/>
            <a:ext cx="4572000" cy="396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 10 busiest locations Map</a:t>
            </a:r>
            <a:endParaRPr lang="en-US" dirty="0"/>
          </a:p>
        </p:txBody>
      </p:sp>
      <p:pic>
        <p:nvPicPr>
          <p:cNvPr id="4" name="Content Placeholder 3" descr="1.png"/>
          <p:cNvPicPr>
            <a:picLocks noGrp="1" noChangeAspect="1"/>
          </p:cNvPicPr>
          <p:nvPr>
            <p:ph idx="1"/>
          </p:nvPr>
        </p:nvPicPr>
        <p:blipFill>
          <a:blip r:embed="rId2"/>
          <a:stretch>
            <a:fillRect/>
          </a:stretch>
        </p:blipFill>
        <p:spPr>
          <a:xfrm>
            <a:off x="533400" y="1447800"/>
            <a:ext cx="8229600" cy="4343400"/>
          </a:xfrm>
        </p:spPr>
      </p:pic>
      <p:sp>
        <p:nvSpPr>
          <p:cNvPr id="5" name="TextBox 4"/>
          <p:cNvSpPr txBox="1"/>
          <p:nvPr/>
        </p:nvSpPr>
        <p:spPr>
          <a:xfrm>
            <a:off x="609600" y="5943600"/>
            <a:ext cx="8077200" cy="646331"/>
          </a:xfrm>
          <a:prstGeom prst="rect">
            <a:avLst/>
          </a:prstGeom>
          <a:noFill/>
        </p:spPr>
        <p:txBody>
          <a:bodyPr wrap="square" rtlCol="0">
            <a:spAutoFit/>
          </a:bodyPr>
          <a:lstStyle/>
          <a:p>
            <a:r>
              <a:rPr lang="en-IN" dirty="0" smtClean="0"/>
              <a:t>We can say that the all locations are in Manhattan and there are total 12.36 million trips in Manhattan.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Which trip has the highest standard deviation of travel time?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Each trip is uniquely defined by its pickup and </a:t>
            </a:r>
            <a:r>
              <a:rPr lang="en-US" dirty="0" smtClean="0"/>
              <a:t>drop off </a:t>
            </a:r>
            <a:r>
              <a:rPr lang="en-US" dirty="0" smtClean="0"/>
              <a:t>co-ordinates. It is important to determine what minimum sample size of trips to use to calculate the standard deviation. </a:t>
            </a:r>
            <a:endParaRPr lang="en-US" dirty="0" smtClean="0"/>
          </a:p>
          <a:p>
            <a:r>
              <a:rPr lang="en-US" dirty="0" smtClean="0"/>
              <a:t>If </a:t>
            </a:r>
            <a:r>
              <a:rPr lang="en-US" dirty="0" smtClean="0"/>
              <a:t>there is a unique trip for example, then we cannot calculate it’s standard deviation of travel times. </a:t>
            </a:r>
            <a:endParaRPr lang="en-US" dirty="0" smtClean="0"/>
          </a:p>
          <a:p>
            <a:r>
              <a:rPr lang="en-US" dirty="0" smtClean="0"/>
              <a:t>What </a:t>
            </a:r>
            <a:r>
              <a:rPr lang="en-US" dirty="0" smtClean="0"/>
              <a:t>minimum sample size do we need to determine the standard deviation of trip times? If there is a trip that has </a:t>
            </a:r>
            <a:r>
              <a:rPr lang="en-US" dirty="0" smtClean="0"/>
              <a:t>occurred </a:t>
            </a:r>
            <a:r>
              <a:rPr lang="en-US" dirty="0" smtClean="0"/>
              <a:t>twice, one trip being 5 minutes long and one trip being an hour long, this trip will have a very high standard deviation based on a relatively small sample.</a:t>
            </a:r>
            <a:endParaRPr lang="en-IN" dirty="0" smtClean="0"/>
          </a:p>
          <a:p>
            <a:r>
              <a:rPr lang="en-IN" dirty="0" smtClean="0"/>
              <a:t>Assumptions: </a:t>
            </a:r>
            <a:r>
              <a:rPr lang="en-US" dirty="0" smtClean="0"/>
              <a:t>MOE</a:t>
            </a:r>
            <a:r>
              <a:rPr lang="en-US" dirty="0" smtClean="0"/>
              <a:t> = </a:t>
            </a:r>
            <a:r>
              <a:rPr lang="en-US" dirty="0" smtClean="0"/>
              <a:t>5%,CI</a:t>
            </a:r>
            <a:r>
              <a:rPr lang="en-US" dirty="0" smtClean="0"/>
              <a:t> = 95% (</a:t>
            </a:r>
            <a:r>
              <a:rPr lang="en-US" dirty="0" smtClean="0"/>
              <a:t>Z-score=1.96),std</a:t>
            </a:r>
            <a:r>
              <a:rPr lang="en-US" dirty="0" smtClean="0"/>
              <a:t> = 0.5 (assuming 50% gives large sample </a:t>
            </a:r>
            <a:r>
              <a:rPr lang="en-US" dirty="0" smtClean="0"/>
              <a:t>size)</a:t>
            </a:r>
          </a:p>
          <a:p>
            <a:r>
              <a:rPr lang="en-US" dirty="0" smtClean="0"/>
              <a:t>Sample</a:t>
            </a:r>
            <a:r>
              <a:rPr lang="en-US" dirty="0" smtClean="0"/>
              <a:t> Size = ((1.96 x 0.5)/0.05)^2 = 384.16 </a:t>
            </a:r>
            <a:endParaRPr lang="en-US" dirty="0" smtClean="0"/>
          </a:p>
          <a:p>
            <a:pPr>
              <a:buNone/>
            </a:pPr>
            <a:r>
              <a:rPr lang="en-US" dirty="0" smtClean="0"/>
              <a:t>                           =</a:t>
            </a:r>
            <a:r>
              <a:rPr lang="en-US" dirty="0" smtClean="0"/>
              <a:t> 385 </a:t>
            </a:r>
            <a:r>
              <a:rPr lang="en-US" dirty="0" smtClean="0"/>
              <a:t>trips</a:t>
            </a:r>
          </a:p>
          <a:p>
            <a:pPr>
              <a:buNone/>
            </a:pPr>
            <a:endParaRPr lang="en-US" dirty="0" smtClean="0"/>
          </a:p>
          <a:p>
            <a:pPr>
              <a:buNone/>
            </a:pPr>
            <a:endParaRPr lang="en-US" dirty="0" smtClean="0"/>
          </a:p>
          <a:p>
            <a:pPr>
              <a:buNone/>
            </a:pPr>
            <a:endParaRPr lang="en-US" dirty="0" smtClean="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Trips with highest standard deviation of travel times</a:t>
            </a:r>
            <a:endParaRPr lang="en-US" dirty="0"/>
          </a:p>
        </p:txBody>
      </p:sp>
      <p:pic>
        <p:nvPicPr>
          <p:cNvPr id="4" name="Content Placeholder 3" descr="higheststd.JPG"/>
          <p:cNvPicPr>
            <a:picLocks noGrp="1" noChangeAspect="1"/>
          </p:cNvPicPr>
          <p:nvPr>
            <p:ph idx="1"/>
          </p:nvPr>
        </p:nvPicPr>
        <p:blipFill>
          <a:blip r:embed="rId2"/>
          <a:stretch>
            <a:fillRect/>
          </a:stretch>
        </p:blipFill>
        <p:spPr>
          <a:xfrm>
            <a:off x="609600" y="5181600"/>
            <a:ext cx="3657600" cy="1371600"/>
          </a:xfrm>
        </p:spPr>
      </p:pic>
      <p:pic>
        <p:nvPicPr>
          <p:cNvPr id="5" name="Picture 4" descr="2.png"/>
          <p:cNvPicPr>
            <a:picLocks noChangeAspect="1"/>
          </p:cNvPicPr>
          <p:nvPr/>
        </p:nvPicPr>
        <p:blipFill>
          <a:blip r:embed="rId3"/>
          <a:stretch>
            <a:fillRect/>
          </a:stretch>
        </p:blipFill>
        <p:spPr>
          <a:xfrm>
            <a:off x="762000" y="1447800"/>
            <a:ext cx="8026813" cy="3657600"/>
          </a:xfrm>
          <a:prstGeom prst="rect">
            <a:avLst/>
          </a:prstGeom>
        </p:spPr>
      </p:pic>
      <p:sp>
        <p:nvSpPr>
          <p:cNvPr id="6" name="TextBox 5"/>
          <p:cNvSpPr txBox="1"/>
          <p:nvPr/>
        </p:nvSpPr>
        <p:spPr>
          <a:xfrm>
            <a:off x="4114800" y="5181600"/>
            <a:ext cx="4495800" cy="1477328"/>
          </a:xfrm>
          <a:prstGeom prst="rect">
            <a:avLst/>
          </a:prstGeom>
          <a:noFill/>
        </p:spPr>
        <p:txBody>
          <a:bodyPr wrap="square" rtlCol="0">
            <a:spAutoFit/>
          </a:bodyPr>
          <a:lstStyle/>
          <a:p>
            <a:r>
              <a:rPr lang="en-IN" dirty="0" smtClean="0"/>
              <a:t>I considered the routes with more than 385 trips (sample) to determine standard deviation. </a:t>
            </a:r>
          </a:p>
          <a:p>
            <a:r>
              <a:rPr lang="en-IN" dirty="0" smtClean="0"/>
              <a:t>These are the routes with highest standard deviation of travel times.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a:t>
            </a:r>
            <a:endParaRPr lang="en-US" dirty="0"/>
          </a:p>
        </p:txBody>
      </p:sp>
      <p:sp>
        <p:nvSpPr>
          <p:cNvPr id="3" name="Content Placeholder 2"/>
          <p:cNvSpPr>
            <a:spLocks noGrp="1"/>
          </p:cNvSpPr>
          <p:nvPr>
            <p:ph idx="1"/>
          </p:nvPr>
        </p:nvSpPr>
        <p:spPr>
          <a:xfrm>
            <a:off x="457200" y="1524000"/>
            <a:ext cx="8229600" cy="4602163"/>
          </a:xfrm>
        </p:spPr>
        <p:txBody>
          <a:bodyPr>
            <a:normAutofit fontScale="77500" lnSpcReduction="20000"/>
          </a:bodyPr>
          <a:lstStyle/>
          <a:p>
            <a:r>
              <a:rPr lang="en-US" dirty="0" smtClean="0"/>
              <a:t>One Month Data (April 1</a:t>
            </a:r>
            <a:r>
              <a:rPr lang="en-US" baseline="30000" dirty="0" smtClean="0"/>
              <a:t>st</a:t>
            </a:r>
            <a:r>
              <a:rPr lang="en-US" dirty="0" smtClean="0"/>
              <a:t>,2013 to April 31</a:t>
            </a:r>
            <a:r>
              <a:rPr lang="en-US" baseline="30000" dirty="0" smtClean="0"/>
              <a:t>st</a:t>
            </a:r>
            <a:r>
              <a:rPr lang="en-US" dirty="0" smtClean="0"/>
              <a:t>, 2013)</a:t>
            </a:r>
          </a:p>
          <a:p>
            <a:r>
              <a:rPr lang="en-US" dirty="0" smtClean="0"/>
              <a:t>13,401 Taxis</a:t>
            </a:r>
          </a:p>
          <a:p>
            <a:r>
              <a:rPr lang="en-US" dirty="0" smtClean="0"/>
              <a:t>33091 Drivers</a:t>
            </a:r>
          </a:p>
          <a:p>
            <a:r>
              <a:rPr lang="en-US" dirty="0" smtClean="0"/>
              <a:t>42 Million Miles</a:t>
            </a:r>
          </a:p>
          <a:p>
            <a:r>
              <a:rPr lang="en-US" dirty="0" smtClean="0"/>
              <a:t>$221 Million Revenue</a:t>
            </a:r>
          </a:p>
          <a:p>
            <a:r>
              <a:rPr lang="en-US" dirty="0" smtClean="0"/>
              <a:t>Trips with 0 seconds 8521</a:t>
            </a:r>
          </a:p>
          <a:p>
            <a:r>
              <a:rPr lang="en-US" dirty="0" smtClean="0"/>
              <a:t>Trips with 0 miles are 67594</a:t>
            </a:r>
          </a:p>
          <a:p>
            <a:r>
              <a:rPr lang="en-US" dirty="0" smtClean="0"/>
              <a:t>Most of the payments are done with credit card and cash.</a:t>
            </a:r>
          </a:p>
          <a:p>
            <a:r>
              <a:rPr lang="en-US" dirty="0" smtClean="0"/>
              <a:t>There are five types of rate codes (Standard city rate, JFK Airport rate, LA GAURDIA Airport rate ,WESTECHESTER country rates, out of city rates)</a:t>
            </a:r>
          </a:p>
          <a:p>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Which trip has most consistent fares?</a:t>
            </a:r>
            <a:endParaRPr lang="en-US" dirty="0"/>
          </a:p>
        </p:txBody>
      </p:sp>
      <p:pic>
        <p:nvPicPr>
          <p:cNvPr id="4" name="Content Placeholder 3" descr="3.png"/>
          <p:cNvPicPr>
            <a:picLocks noGrp="1" noChangeAspect="1"/>
          </p:cNvPicPr>
          <p:nvPr>
            <p:ph idx="1"/>
          </p:nvPr>
        </p:nvPicPr>
        <p:blipFill>
          <a:blip r:embed="rId2"/>
          <a:stretch>
            <a:fillRect/>
          </a:stretch>
        </p:blipFill>
        <p:spPr>
          <a:xfrm>
            <a:off x="599871" y="1295400"/>
            <a:ext cx="7944258" cy="3429000"/>
          </a:xfrm>
        </p:spPr>
      </p:pic>
      <p:pic>
        <p:nvPicPr>
          <p:cNvPr id="5" name="Picture 4" descr="consistentfares.JPG"/>
          <p:cNvPicPr>
            <a:picLocks noChangeAspect="1"/>
          </p:cNvPicPr>
          <p:nvPr/>
        </p:nvPicPr>
        <p:blipFill>
          <a:blip r:embed="rId3"/>
          <a:stretch>
            <a:fillRect/>
          </a:stretch>
        </p:blipFill>
        <p:spPr>
          <a:xfrm>
            <a:off x="533400" y="4800600"/>
            <a:ext cx="3535680" cy="1805940"/>
          </a:xfrm>
          <a:prstGeom prst="rect">
            <a:avLst/>
          </a:prstGeom>
        </p:spPr>
      </p:pic>
      <p:sp>
        <p:nvSpPr>
          <p:cNvPr id="6" name="TextBox 5"/>
          <p:cNvSpPr txBox="1"/>
          <p:nvPr/>
        </p:nvSpPr>
        <p:spPr>
          <a:xfrm>
            <a:off x="4038600" y="5105400"/>
            <a:ext cx="4648200" cy="1200329"/>
          </a:xfrm>
          <a:prstGeom prst="rect">
            <a:avLst/>
          </a:prstGeom>
          <a:noFill/>
        </p:spPr>
        <p:txBody>
          <a:bodyPr wrap="square" rtlCol="0">
            <a:spAutoFit/>
          </a:bodyPr>
          <a:lstStyle/>
          <a:p>
            <a:r>
              <a:rPr lang="en-IN" dirty="0" smtClean="0"/>
              <a:t>The trips which has most consistent fares which means fares with less standard deviation of fare amount. These are the routes in which trips has most consistent fares.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077200" cy="990600"/>
          </a:xfrm>
        </p:spPr>
        <p:txBody>
          <a:bodyPr>
            <a:normAutofit fontScale="90000"/>
          </a:bodyPr>
          <a:lstStyle/>
          <a:p>
            <a:pPr lvl="0"/>
            <a:r>
              <a:rPr lang="en-US" sz="3100" dirty="0" smtClean="0"/>
              <a:t> </a:t>
            </a:r>
            <a:r>
              <a:rPr lang="en-US" sz="3100" dirty="0" smtClean="0"/>
              <a:t>In What trips can you confidently use respective means as measure of central tendency to estimate fare, time taken, etc.</a:t>
            </a:r>
            <a:r>
              <a:rPr lang="en-US" dirty="0" smtClean="0"/>
              <a:t/>
            </a:r>
            <a:br>
              <a:rPr lang="en-US" dirty="0" smtClean="0"/>
            </a:br>
            <a:endParaRPr lang="en-US" dirty="0"/>
          </a:p>
        </p:txBody>
      </p:sp>
      <p:sp>
        <p:nvSpPr>
          <p:cNvPr id="3" name="Content Placeholder 2"/>
          <p:cNvSpPr>
            <a:spLocks noGrp="1"/>
          </p:cNvSpPr>
          <p:nvPr>
            <p:ph idx="1"/>
          </p:nvPr>
        </p:nvSpPr>
        <p:spPr>
          <a:xfrm>
            <a:off x="457200" y="1600200"/>
            <a:ext cx="8382000" cy="4572000"/>
          </a:xfrm>
        </p:spPr>
        <p:txBody>
          <a:bodyPr>
            <a:normAutofit fontScale="47500" lnSpcReduction="20000"/>
          </a:bodyPr>
          <a:lstStyle/>
          <a:p>
            <a:pPr lvl="0">
              <a:buNone/>
            </a:pPr>
            <a:r>
              <a:rPr lang="en-US" sz="2400" dirty="0" smtClean="0"/>
              <a:t> </a:t>
            </a:r>
            <a:endParaRPr lang="en-US" sz="4500" dirty="0" smtClean="0"/>
          </a:p>
          <a:p>
            <a:pPr fontAlgn="base"/>
            <a:r>
              <a:rPr lang="en-US" sz="4500" dirty="0" smtClean="0"/>
              <a:t>As </a:t>
            </a:r>
            <a:r>
              <a:rPr lang="en-US" sz="4500" dirty="0" smtClean="0"/>
              <a:t>discussed </a:t>
            </a:r>
            <a:r>
              <a:rPr lang="en-US" sz="4500" dirty="0" smtClean="0"/>
              <a:t>in question 8 </a:t>
            </a:r>
            <a:r>
              <a:rPr lang="en-US" sz="4500" dirty="0" smtClean="0"/>
              <a:t>, </a:t>
            </a:r>
            <a:r>
              <a:rPr lang="en-US" sz="4500" dirty="0" smtClean="0"/>
              <a:t>certain trips may only occur once or twice, making calculations of central tendency based on these trips biased and erroneous. If the same trip takes twice as long for one taxi driver as it does for another, and our population is two trips, this skews calculated means and variances.</a:t>
            </a:r>
          </a:p>
          <a:p>
            <a:pPr fontAlgn="base"/>
            <a:r>
              <a:rPr lang="en-US" sz="4500" dirty="0" smtClean="0"/>
              <a:t>So how many </a:t>
            </a:r>
            <a:r>
              <a:rPr lang="en-US" sz="4500" dirty="0" smtClean="0"/>
              <a:t>occurrences </a:t>
            </a:r>
            <a:r>
              <a:rPr lang="en-US" sz="4500" dirty="0" smtClean="0"/>
              <a:t>of the same trip </a:t>
            </a:r>
            <a:r>
              <a:rPr lang="en-US" sz="4500" dirty="0" smtClean="0"/>
              <a:t>are </a:t>
            </a:r>
            <a:r>
              <a:rPr lang="en-US" sz="4500" dirty="0" smtClean="0"/>
              <a:t>required before measures of central tendency can be calculated with </a:t>
            </a:r>
            <a:r>
              <a:rPr lang="en-US" sz="4500" dirty="0" smtClean="0"/>
              <a:t>confidence?</a:t>
            </a:r>
            <a:endParaRPr lang="en-US" sz="4500" dirty="0" smtClean="0"/>
          </a:p>
          <a:p>
            <a:pPr fontAlgn="base"/>
            <a:r>
              <a:rPr lang="en-US" sz="4500" dirty="0" smtClean="0"/>
              <a:t>I make some assumptions and got the required </a:t>
            </a:r>
            <a:r>
              <a:rPr lang="en-US" sz="4500" dirty="0" smtClean="0"/>
              <a:t>sample size </a:t>
            </a:r>
            <a:r>
              <a:rPr lang="en-US" sz="4500" dirty="0" smtClean="0"/>
              <a:t>is 385 </a:t>
            </a:r>
            <a:r>
              <a:rPr lang="en-US" sz="4500" dirty="0" smtClean="0"/>
              <a:t>trips, which is the minimum threshold of trip </a:t>
            </a:r>
            <a:r>
              <a:rPr lang="en-US" sz="4500" dirty="0" smtClean="0"/>
              <a:t>occurrence </a:t>
            </a:r>
            <a:r>
              <a:rPr lang="en-US" sz="4500" dirty="0" smtClean="0"/>
              <a:t>over the month to be comfortable calculating measures of central tendency to estimate fares</a:t>
            </a:r>
            <a:r>
              <a:rPr lang="en-US" sz="4500" dirty="0" smtClean="0"/>
              <a:t>.</a:t>
            </a:r>
          </a:p>
          <a:p>
            <a:pPr fontAlgn="base"/>
            <a:r>
              <a:rPr lang="en-US" sz="4500" dirty="0" smtClean="0"/>
              <a:t>Most </a:t>
            </a:r>
            <a:r>
              <a:rPr lang="en-US" sz="4500" dirty="0" smtClean="0"/>
              <a:t>of the trips which originate and end in Manhattan, including trips to La Guardia or JFK airports cross this threshold easily.</a:t>
            </a:r>
          </a:p>
          <a:p>
            <a:pPr lvl="0">
              <a:buNone/>
            </a:pPr>
            <a:endParaRPr lang="en-US" sz="2400" dirty="0" smtClean="0"/>
          </a:p>
          <a:p>
            <a:pPr lvl="0">
              <a:buNone/>
            </a:pPr>
            <a:endParaRPr lang="en-US" sz="24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fontScale="90000"/>
          </a:bodyPr>
          <a:lstStyle/>
          <a:p>
            <a:pPr lvl="0"/>
            <a:r>
              <a:rPr lang="en-US" sz="3100" dirty="0" smtClean="0"/>
              <a:t>Can we build a model to predict fare and tip amount given pick up and drop off coordinates, time of day and week?</a:t>
            </a:r>
            <a:r>
              <a:rPr lang="en-US" sz="2400" dirty="0" smtClean="0"/>
              <a:t/>
            </a:r>
            <a:br>
              <a:rPr lang="en-US" sz="2400" dirty="0" smtClean="0"/>
            </a:br>
            <a:endParaRPr lang="en-US" sz="2400" dirty="0"/>
          </a:p>
        </p:txBody>
      </p:sp>
      <p:sp>
        <p:nvSpPr>
          <p:cNvPr id="3" name="Content Placeholder 2"/>
          <p:cNvSpPr>
            <a:spLocks noGrp="1"/>
          </p:cNvSpPr>
          <p:nvPr>
            <p:ph idx="1"/>
          </p:nvPr>
        </p:nvSpPr>
        <p:spPr>
          <a:xfrm>
            <a:off x="457200" y="1447800"/>
            <a:ext cx="8229600" cy="4800600"/>
          </a:xfrm>
        </p:spPr>
        <p:txBody>
          <a:bodyPr>
            <a:normAutofit fontScale="70000" lnSpcReduction="20000"/>
          </a:bodyPr>
          <a:lstStyle/>
          <a:p>
            <a:r>
              <a:rPr lang="en-IN" sz="2400" dirty="0" smtClean="0"/>
              <a:t>Yes, we can build a model to predict fare and tip amount with pickup, drop off coordinates, time of day and week but I did some feature engineering and added some columns such as average speed in hour and trips per hour for fare prediction whereas for tip some extra columns such as tip percentage, with tip, shift type are added.</a:t>
            </a:r>
          </a:p>
          <a:p>
            <a:r>
              <a:rPr lang="en-IN" sz="2400" dirty="0" smtClean="0"/>
              <a:t>I plotted a heat map for finding the highly correlated variables for target variable.</a:t>
            </a:r>
          </a:p>
          <a:p>
            <a:r>
              <a:rPr lang="en-IN" sz="2400" dirty="0" smtClean="0"/>
              <a:t>I have experimented with the </a:t>
            </a:r>
            <a:r>
              <a:rPr lang="en-IN" sz="2400" dirty="0" smtClean="0"/>
              <a:t>r</a:t>
            </a:r>
            <a:r>
              <a:rPr lang="en-IN" sz="2400" dirty="0" smtClean="0"/>
              <a:t>egressors baseline regressors such as Dummy regressor(uses average) and then with Linear regressor (OLS regressor), RANSAC regressor, Huber regressor, Thielsen regressor as there are millions of data points and these regressors are robust to outliers and also with the neural networks Keras regressor.</a:t>
            </a:r>
          </a:p>
          <a:p>
            <a:r>
              <a:rPr lang="en-IN" sz="2400" dirty="0" smtClean="0"/>
              <a:t>Evaluation of three models are done by using performance metrics such as R-square, Mean squared error, Median absolute error.</a:t>
            </a:r>
          </a:p>
          <a:p>
            <a:r>
              <a:rPr lang="en-IN" sz="2400" dirty="0" smtClean="0"/>
              <a:t>The reason for using Median absolute error is </a:t>
            </a:r>
            <a:r>
              <a:rPr lang="en-US" sz="2400" dirty="0" smtClean="0"/>
              <a:t>the ability of robustness</a:t>
            </a:r>
            <a:r>
              <a:rPr lang="en-US" sz="2400" dirty="0" smtClean="0"/>
              <a:t> to outliers (as long as there aren't too many of them). This is because it is the median of all of the absolute values of the residuals, and the median is unaffected by values at the tails. So, this loss function can be used to </a:t>
            </a:r>
            <a:r>
              <a:rPr lang="en-US" sz="2400" dirty="0" smtClean="0"/>
              <a:t>perform robust regression.</a:t>
            </a:r>
          </a:p>
          <a:p>
            <a:r>
              <a:rPr lang="en-IN" sz="2400" dirty="0" smtClean="0"/>
              <a:t>I have used k fold cross validation with best regressor based on performance metric values .</a:t>
            </a:r>
          </a:p>
          <a:p>
            <a:r>
              <a:rPr lang="en-IN" sz="2400" dirty="0" smtClean="0"/>
              <a:t>Same like graph distributions, I predicted fares  and tips separately for airport,  non-airport and total data.</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 Selection</a:t>
            </a:r>
            <a:endParaRPr lang="en-US" dirty="0"/>
          </a:p>
        </p:txBody>
      </p:sp>
      <p:pic>
        <p:nvPicPr>
          <p:cNvPr id="4" name="Content Placeholder 3" descr="fare_heatmap.png"/>
          <p:cNvPicPr>
            <a:picLocks noGrp="1" noChangeAspect="1"/>
          </p:cNvPicPr>
          <p:nvPr>
            <p:ph idx="1"/>
          </p:nvPr>
        </p:nvPicPr>
        <p:blipFill>
          <a:blip r:embed="rId2"/>
          <a:stretch>
            <a:fillRect/>
          </a:stretch>
        </p:blipFill>
        <p:spPr>
          <a:xfrm>
            <a:off x="304800" y="1219201"/>
            <a:ext cx="5715000" cy="4343399"/>
          </a:xfrm>
        </p:spPr>
      </p:pic>
      <p:sp>
        <p:nvSpPr>
          <p:cNvPr id="5" name="TextBox 4"/>
          <p:cNvSpPr txBox="1"/>
          <p:nvPr/>
        </p:nvSpPr>
        <p:spPr>
          <a:xfrm>
            <a:off x="6019800" y="1600200"/>
            <a:ext cx="2971800" cy="3139321"/>
          </a:xfrm>
          <a:prstGeom prst="rect">
            <a:avLst/>
          </a:prstGeom>
          <a:noFill/>
        </p:spPr>
        <p:txBody>
          <a:bodyPr wrap="square" rtlCol="0">
            <a:spAutoFit/>
          </a:bodyPr>
          <a:lstStyle/>
          <a:p>
            <a:r>
              <a:rPr lang="en-IN" dirty="0" smtClean="0"/>
              <a:t>Variables chosen are:</a:t>
            </a:r>
          </a:p>
          <a:p>
            <a:pPr fontAlgn="base">
              <a:buFont typeface="Arial" pitchFamily="34" charset="0"/>
              <a:buChar char="•"/>
            </a:pPr>
            <a:r>
              <a:rPr lang="en-US" dirty="0" smtClean="0"/>
              <a:t>Average Speed Each </a:t>
            </a:r>
            <a:r>
              <a:rPr lang="en-US" dirty="0" smtClean="0"/>
              <a:t>Hour</a:t>
            </a:r>
          </a:p>
          <a:p>
            <a:pPr fontAlgn="base">
              <a:buFont typeface="Arial" pitchFamily="34" charset="0"/>
              <a:buChar char="•"/>
            </a:pPr>
            <a:r>
              <a:rPr lang="en-US" dirty="0" smtClean="0"/>
              <a:t>Trips </a:t>
            </a:r>
            <a:r>
              <a:rPr lang="en-US" dirty="0" smtClean="0"/>
              <a:t>per </a:t>
            </a:r>
            <a:r>
              <a:rPr lang="en-US" dirty="0" smtClean="0"/>
              <a:t>Hour</a:t>
            </a:r>
          </a:p>
          <a:p>
            <a:pPr fontAlgn="base">
              <a:buFont typeface="Arial" pitchFamily="34" charset="0"/>
              <a:buChar char="•"/>
            </a:pPr>
            <a:r>
              <a:rPr lang="en-US" dirty="0" smtClean="0"/>
              <a:t>Pickup geocodes</a:t>
            </a:r>
          </a:p>
          <a:p>
            <a:pPr fontAlgn="base">
              <a:buFont typeface="Arial" pitchFamily="34" charset="0"/>
              <a:buChar char="•"/>
            </a:pPr>
            <a:r>
              <a:rPr lang="en-US" dirty="0" smtClean="0"/>
              <a:t>Drop off geocodes</a:t>
            </a:r>
          </a:p>
          <a:p>
            <a:pPr fontAlgn="base">
              <a:buFont typeface="Arial" pitchFamily="34" charset="0"/>
              <a:buChar char="•"/>
            </a:pPr>
            <a:r>
              <a:rPr lang="en-US" dirty="0" smtClean="0"/>
              <a:t>Trip Distance</a:t>
            </a:r>
          </a:p>
          <a:p>
            <a:pPr fontAlgn="base">
              <a:buFont typeface="Arial" pitchFamily="34" charset="0"/>
              <a:buChar char="•"/>
            </a:pPr>
            <a:r>
              <a:rPr lang="en-US" dirty="0" smtClean="0"/>
              <a:t>Pickup Hour</a:t>
            </a:r>
          </a:p>
          <a:p>
            <a:pPr fontAlgn="base">
              <a:buFont typeface="Arial" pitchFamily="34" charset="0"/>
              <a:buChar char="•"/>
            </a:pPr>
            <a:r>
              <a:rPr lang="en-US" dirty="0" smtClean="0"/>
              <a:t>Drop off Hour</a:t>
            </a:r>
          </a:p>
          <a:p>
            <a:pPr fontAlgn="base">
              <a:buFont typeface="Arial" pitchFamily="34" charset="0"/>
              <a:buChar char="•"/>
            </a:pPr>
            <a:r>
              <a:rPr lang="en-US" dirty="0" smtClean="0"/>
              <a:t>Day </a:t>
            </a:r>
            <a:r>
              <a:rPr lang="en-US" dirty="0" smtClean="0"/>
              <a:t>of </a:t>
            </a:r>
            <a:r>
              <a:rPr lang="en-US" dirty="0" smtClean="0"/>
              <a:t>Week</a:t>
            </a:r>
          </a:p>
          <a:p>
            <a:pPr fontAlgn="base">
              <a:buFont typeface="Arial" pitchFamily="34" charset="0"/>
              <a:buChar char="•"/>
            </a:pPr>
            <a:r>
              <a:rPr lang="en-US" dirty="0" smtClean="0"/>
              <a:t>Day </a:t>
            </a:r>
            <a:r>
              <a:rPr lang="en-US" dirty="0" smtClean="0"/>
              <a:t>of Month</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results for fares</a:t>
            </a:r>
            <a:endParaRPr lang="en-US" dirty="0"/>
          </a:p>
        </p:txBody>
      </p:sp>
      <p:pic>
        <p:nvPicPr>
          <p:cNvPr id="4" name="Content Placeholder 3" descr="allfares_models.png"/>
          <p:cNvPicPr>
            <a:picLocks noGrp="1" noChangeAspect="1"/>
          </p:cNvPicPr>
          <p:nvPr>
            <p:ph idx="1"/>
          </p:nvPr>
        </p:nvPicPr>
        <p:blipFill>
          <a:blip r:embed="rId2"/>
          <a:stretch>
            <a:fillRect/>
          </a:stretch>
        </p:blipFill>
        <p:spPr>
          <a:xfrm>
            <a:off x="457200" y="1219200"/>
            <a:ext cx="8229600" cy="2285999"/>
          </a:xfrm>
        </p:spPr>
      </p:pic>
      <p:pic>
        <p:nvPicPr>
          <p:cNvPr id="5" name="Picture 4" descr="allfares_olsmodel.png"/>
          <p:cNvPicPr>
            <a:picLocks noChangeAspect="1"/>
          </p:cNvPicPr>
          <p:nvPr/>
        </p:nvPicPr>
        <p:blipFill>
          <a:blip r:embed="rId3"/>
          <a:stretch>
            <a:fillRect/>
          </a:stretch>
        </p:blipFill>
        <p:spPr>
          <a:xfrm>
            <a:off x="152400" y="3657600"/>
            <a:ext cx="6324600" cy="2612782"/>
          </a:xfrm>
          <a:prstGeom prst="rect">
            <a:avLst/>
          </a:prstGeom>
        </p:spPr>
      </p:pic>
      <p:sp>
        <p:nvSpPr>
          <p:cNvPr id="6" name="TextBox 5"/>
          <p:cNvSpPr txBox="1"/>
          <p:nvPr/>
        </p:nvSpPr>
        <p:spPr>
          <a:xfrm>
            <a:off x="6553200" y="3657600"/>
            <a:ext cx="2438400" cy="2438400"/>
          </a:xfrm>
          <a:prstGeom prst="rect">
            <a:avLst/>
          </a:prstGeom>
          <a:noFill/>
        </p:spPr>
        <p:txBody>
          <a:bodyPr wrap="square" rtlCol="0">
            <a:spAutoFit/>
          </a:bodyPr>
          <a:lstStyle/>
          <a:p>
            <a:r>
              <a:rPr lang="en-IN" sz="1050" dirty="0" smtClean="0"/>
              <a:t>OLS model gives better R-square value compared to remaining models with 5-fold cross validation and one more observation is here that the there are cluster of fares at $50 mark </a:t>
            </a:r>
            <a:r>
              <a:rPr lang="en-US" sz="1050" dirty="0" smtClean="0"/>
              <a:t>which requires further investigation. Either these fares were rounded or </a:t>
            </a:r>
            <a:r>
              <a:rPr lang="en-US" sz="1050" dirty="0" err="1" smtClean="0"/>
              <a:t>mis</a:t>
            </a:r>
            <a:r>
              <a:rPr lang="en-US" sz="1050" dirty="0" smtClean="0"/>
              <a:t>-reported by the taxi drivers. It may seem obvious that taxi drivers may negotiate lower fares up to $50. What is more </a:t>
            </a:r>
            <a:r>
              <a:rPr lang="en-US" sz="1050" dirty="0" smtClean="0"/>
              <a:t>confusing are </a:t>
            </a:r>
            <a:r>
              <a:rPr lang="en-US" sz="1050" dirty="0" smtClean="0"/>
              <a:t>fares where our linear model predicts a high fare, but the taxi driver only reports $50. </a:t>
            </a:r>
            <a:endParaRPr lang="en-US" sz="1050" dirty="0" smtClean="0"/>
          </a:p>
          <a:p>
            <a:r>
              <a:rPr lang="en-US" sz="1050" dirty="0" smtClean="0"/>
              <a:t>Are </a:t>
            </a:r>
            <a:r>
              <a:rPr lang="en-US" sz="1050" dirty="0" smtClean="0"/>
              <a:t>drivers pocketing these large fares?</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Airport results </a:t>
            </a:r>
            <a:r>
              <a:rPr lang="en-IN" dirty="0" err="1" smtClean="0"/>
              <a:t>vs</a:t>
            </a:r>
            <a:r>
              <a:rPr lang="en-IN" dirty="0" smtClean="0"/>
              <a:t> Non-airport results</a:t>
            </a:r>
            <a:endParaRPr lang="en-US" dirty="0"/>
          </a:p>
        </p:txBody>
      </p:sp>
      <p:pic>
        <p:nvPicPr>
          <p:cNvPr id="4" name="Content Placeholder 3" descr="airportfares_models.png"/>
          <p:cNvPicPr>
            <a:picLocks noGrp="1" noChangeAspect="1"/>
          </p:cNvPicPr>
          <p:nvPr>
            <p:ph idx="1"/>
          </p:nvPr>
        </p:nvPicPr>
        <p:blipFill>
          <a:blip r:embed="rId3"/>
          <a:stretch>
            <a:fillRect/>
          </a:stretch>
        </p:blipFill>
        <p:spPr>
          <a:xfrm>
            <a:off x="152400" y="1447800"/>
            <a:ext cx="4495800" cy="2362200"/>
          </a:xfrm>
        </p:spPr>
      </p:pic>
      <p:pic>
        <p:nvPicPr>
          <p:cNvPr id="5" name="Picture 4" descr="airportfares_ols.png"/>
          <p:cNvPicPr>
            <a:picLocks noChangeAspect="1"/>
          </p:cNvPicPr>
          <p:nvPr/>
        </p:nvPicPr>
        <p:blipFill>
          <a:blip r:embed="rId4"/>
          <a:stretch>
            <a:fillRect/>
          </a:stretch>
        </p:blipFill>
        <p:spPr>
          <a:xfrm>
            <a:off x="0" y="4114800"/>
            <a:ext cx="4648200" cy="2057400"/>
          </a:xfrm>
          <a:prstGeom prst="rect">
            <a:avLst/>
          </a:prstGeom>
        </p:spPr>
      </p:pic>
      <p:pic>
        <p:nvPicPr>
          <p:cNvPr id="6" name="Picture 5" descr="nonairportfares_models.png"/>
          <p:cNvPicPr>
            <a:picLocks noChangeAspect="1"/>
          </p:cNvPicPr>
          <p:nvPr/>
        </p:nvPicPr>
        <p:blipFill>
          <a:blip r:embed="rId5"/>
          <a:stretch>
            <a:fillRect/>
          </a:stretch>
        </p:blipFill>
        <p:spPr>
          <a:xfrm>
            <a:off x="4724400" y="1447800"/>
            <a:ext cx="4419600" cy="2390398"/>
          </a:xfrm>
          <a:prstGeom prst="rect">
            <a:avLst/>
          </a:prstGeom>
        </p:spPr>
      </p:pic>
      <p:pic>
        <p:nvPicPr>
          <p:cNvPr id="7" name="Picture 6" descr="nonairportfares_ols.png"/>
          <p:cNvPicPr>
            <a:picLocks noChangeAspect="1"/>
          </p:cNvPicPr>
          <p:nvPr/>
        </p:nvPicPr>
        <p:blipFill>
          <a:blip r:embed="rId6"/>
          <a:stretch>
            <a:fillRect/>
          </a:stretch>
        </p:blipFill>
        <p:spPr>
          <a:xfrm>
            <a:off x="4495800" y="4114800"/>
            <a:ext cx="4648200" cy="2133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results for Tips</a:t>
            </a:r>
            <a:endParaRPr lang="en-US" dirty="0"/>
          </a:p>
        </p:txBody>
      </p:sp>
      <p:pic>
        <p:nvPicPr>
          <p:cNvPr id="4" name="Content Placeholder 3" descr="alltips_models.png"/>
          <p:cNvPicPr>
            <a:picLocks noGrp="1" noChangeAspect="1"/>
          </p:cNvPicPr>
          <p:nvPr>
            <p:ph idx="1"/>
          </p:nvPr>
        </p:nvPicPr>
        <p:blipFill>
          <a:blip r:embed="rId2"/>
          <a:stretch>
            <a:fillRect/>
          </a:stretch>
        </p:blipFill>
        <p:spPr>
          <a:xfrm>
            <a:off x="228600" y="1219201"/>
            <a:ext cx="8458200" cy="2667000"/>
          </a:xfrm>
        </p:spPr>
      </p:pic>
      <p:pic>
        <p:nvPicPr>
          <p:cNvPr id="5" name="Picture 4" descr="alltips_ols.png"/>
          <p:cNvPicPr>
            <a:picLocks noChangeAspect="1"/>
          </p:cNvPicPr>
          <p:nvPr/>
        </p:nvPicPr>
        <p:blipFill>
          <a:blip r:embed="rId3"/>
          <a:stretch>
            <a:fillRect/>
          </a:stretch>
        </p:blipFill>
        <p:spPr>
          <a:xfrm>
            <a:off x="228600" y="3962400"/>
            <a:ext cx="5791200" cy="2362200"/>
          </a:xfrm>
          <a:prstGeom prst="rect">
            <a:avLst/>
          </a:prstGeom>
        </p:spPr>
      </p:pic>
      <p:sp>
        <p:nvSpPr>
          <p:cNvPr id="6" name="TextBox 5"/>
          <p:cNvSpPr txBox="1"/>
          <p:nvPr/>
        </p:nvSpPr>
        <p:spPr>
          <a:xfrm>
            <a:off x="6324600" y="3962400"/>
            <a:ext cx="2438400" cy="2569190"/>
          </a:xfrm>
          <a:prstGeom prst="rect">
            <a:avLst/>
          </a:prstGeom>
          <a:noFill/>
        </p:spPr>
        <p:txBody>
          <a:bodyPr wrap="square" rtlCol="0">
            <a:spAutoFit/>
          </a:bodyPr>
          <a:lstStyle/>
          <a:p>
            <a:r>
              <a:rPr lang="en-US" sz="1200" dirty="0" smtClean="0"/>
              <a:t>When it comes to predicting the percentage of the fare that will be left as a tip, I use a similar linear model. This time an OLS regression has an R-square of 1.2% </a:t>
            </a:r>
            <a:r>
              <a:rPr lang="en-US" sz="1200" dirty="0" smtClean="0"/>
              <a:t> with 5 fold cross validation when </a:t>
            </a:r>
            <a:r>
              <a:rPr lang="en-US" sz="1200" dirty="0" smtClean="0"/>
              <a:t>it comes to predicting how much of the fare will be a tip. The linear model does a very poor job of predicting the percentage tip amount. </a:t>
            </a:r>
            <a:endParaRPr lang="en-US" sz="1200" dirty="0" smtClean="0"/>
          </a:p>
          <a:p>
            <a:r>
              <a:rPr lang="en-US" sz="1200" dirty="0" smtClean="0"/>
              <a:t>We </a:t>
            </a:r>
            <a:r>
              <a:rPr lang="en-US" sz="1200" dirty="0" smtClean="0"/>
              <a:t>fare slightly better using a Neural Network and a Random Forest Regressor.</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924800" cy="808038"/>
          </a:xfrm>
        </p:spPr>
        <p:txBody>
          <a:bodyPr>
            <a:normAutofit fontScale="90000"/>
          </a:bodyPr>
          <a:lstStyle/>
          <a:p>
            <a:r>
              <a:rPr lang="en-US" dirty="0" smtClean="0"/>
              <a:t>How would taxi owner maximize earnings in a day?</a:t>
            </a:r>
            <a:r>
              <a:rPr lang="en-US" b="1" dirty="0" smtClean="0"/>
              <a:t/>
            </a:r>
            <a:br>
              <a:rPr lang="en-US" b="1" dirty="0" smtClean="0"/>
            </a:br>
            <a:endParaRPr lang="en-US" dirty="0"/>
          </a:p>
        </p:txBody>
      </p:sp>
      <p:sp>
        <p:nvSpPr>
          <p:cNvPr id="3" name="Content Placeholder 2"/>
          <p:cNvSpPr>
            <a:spLocks noGrp="1"/>
          </p:cNvSpPr>
          <p:nvPr>
            <p:ph idx="1"/>
          </p:nvPr>
        </p:nvSpPr>
        <p:spPr>
          <a:xfrm>
            <a:off x="457200" y="1600200"/>
            <a:ext cx="8229600" cy="4373563"/>
          </a:xfrm>
        </p:spPr>
        <p:txBody>
          <a:bodyPr>
            <a:normAutofit fontScale="70000" lnSpcReduction="20000"/>
          </a:bodyPr>
          <a:lstStyle/>
          <a:p>
            <a:pPr fontAlgn="base"/>
            <a:r>
              <a:rPr lang="en-US" dirty="0" smtClean="0"/>
              <a:t>I distinguish between a taxi owner and a taxi driver as follows. The taxi driver is represented by the hack license and their average daily earnings in April 2013 was $259 a day. A taxi owner owns the medallion for a given taxi and can have several drivers drive their cab. The average daily earning by a medallion (taxicab) was $480 per day.</a:t>
            </a:r>
          </a:p>
          <a:p>
            <a:pPr fontAlgn="base"/>
            <a:r>
              <a:rPr lang="en-US" dirty="0" smtClean="0"/>
              <a:t>The average daily revenue for taxi drivers is $480 per day. The constraining factor here is driving hours per day. I consider two approaches: looking at routes that generate the highest daily revenue and the routes that earn the highest revenue per </a:t>
            </a:r>
            <a:r>
              <a:rPr lang="en-US" dirty="0" smtClean="0"/>
              <a:t>hour and per mile. This </a:t>
            </a:r>
            <a:r>
              <a:rPr lang="en-US" dirty="0" smtClean="0"/>
              <a:t>way a taxi owner can either concentrate on areas that generate the highest revenue or lease out a medallion taxi to two drivers driving 12 hour shifts to maximize daily revenue.</a:t>
            </a:r>
          </a:p>
          <a:p>
            <a:pPr>
              <a:buNone/>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1143000"/>
          </a:xfrm>
        </p:spPr>
        <p:txBody>
          <a:bodyPr>
            <a:normAutofit/>
          </a:bodyPr>
          <a:lstStyle/>
          <a:p>
            <a:r>
              <a:rPr lang="en-IN" dirty="0" smtClean="0"/>
              <a:t>Routes with Highest revenue</a:t>
            </a:r>
            <a:endParaRPr lang="en-US" dirty="0"/>
          </a:p>
        </p:txBody>
      </p:sp>
      <p:pic>
        <p:nvPicPr>
          <p:cNvPr id="4" name="Content Placeholder 3" descr="4.png"/>
          <p:cNvPicPr>
            <a:picLocks noGrp="1" noChangeAspect="1"/>
          </p:cNvPicPr>
          <p:nvPr>
            <p:ph idx="1"/>
          </p:nvPr>
        </p:nvPicPr>
        <p:blipFill>
          <a:blip r:embed="rId2"/>
          <a:stretch>
            <a:fillRect/>
          </a:stretch>
        </p:blipFill>
        <p:spPr>
          <a:xfrm>
            <a:off x="609600" y="1143000"/>
            <a:ext cx="8153400" cy="3505199"/>
          </a:xfrm>
        </p:spPr>
      </p:pic>
      <p:sp>
        <p:nvSpPr>
          <p:cNvPr id="5" name="TextBox 4"/>
          <p:cNvSpPr txBox="1"/>
          <p:nvPr/>
        </p:nvSpPr>
        <p:spPr>
          <a:xfrm>
            <a:off x="3810000" y="4724401"/>
            <a:ext cx="5029200" cy="1754326"/>
          </a:xfrm>
          <a:prstGeom prst="rect">
            <a:avLst/>
          </a:prstGeom>
          <a:noFill/>
        </p:spPr>
        <p:txBody>
          <a:bodyPr wrap="square" rtlCol="0">
            <a:spAutoFit/>
          </a:bodyPr>
          <a:lstStyle/>
          <a:p>
            <a:r>
              <a:rPr lang="en-US" sz="1200" dirty="0" smtClean="0"/>
              <a:t>These are the routes </a:t>
            </a:r>
            <a:r>
              <a:rPr lang="en-US" sz="1200" dirty="0" smtClean="0"/>
              <a:t>that </a:t>
            </a:r>
            <a:r>
              <a:rPr lang="en-US" sz="1200" dirty="0" smtClean="0"/>
              <a:t>generate highest </a:t>
            </a:r>
            <a:r>
              <a:rPr lang="en-US" sz="1200" dirty="0" smtClean="0"/>
              <a:t>daily </a:t>
            </a:r>
            <a:r>
              <a:rPr lang="en-US" sz="1200" dirty="0" smtClean="0"/>
              <a:t>revenue. Note </a:t>
            </a:r>
            <a:r>
              <a:rPr lang="en-US" sz="1200" dirty="0" smtClean="0"/>
              <a:t>all these trips are all based in Manhattan, except for one which is from Manhattan to La Guardia Airport</a:t>
            </a:r>
            <a:r>
              <a:rPr lang="en-US" sz="1200" dirty="0" smtClean="0"/>
              <a:t>.</a:t>
            </a:r>
            <a:r>
              <a:rPr lang="en-US" sz="1200" dirty="0" smtClean="0"/>
              <a:t> </a:t>
            </a:r>
            <a:endParaRPr lang="en-US" sz="1200" dirty="0" smtClean="0"/>
          </a:p>
          <a:p>
            <a:r>
              <a:rPr lang="en-US" sz="1200" dirty="0" smtClean="0"/>
              <a:t>Note </a:t>
            </a:r>
            <a:r>
              <a:rPr lang="en-US" sz="1200" dirty="0" smtClean="0"/>
              <a:t>from question 8, the trip to LaGuardia airport has the highest standard deviation of travel times. As total amount charged will vary will the time of the trip, consistently relying on this trip for maximizing revenue may not be the best solution. A taxi owner could prioritize taxi bookings for Manhattan trips and potentially take on other trips if they crossed the average daily revenue of taxi drivers ($480).</a:t>
            </a:r>
            <a:endParaRPr lang="en-US" sz="1200" dirty="0"/>
          </a:p>
        </p:txBody>
      </p:sp>
      <p:pic>
        <p:nvPicPr>
          <p:cNvPr id="6" name="Picture 5" descr="highrev.JPG"/>
          <p:cNvPicPr>
            <a:picLocks noChangeAspect="1"/>
          </p:cNvPicPr>
          <p:nvPr/>
        </p:nvPicPr>
        <p:blipFill>
          <a:blip r:embed="rId3"/>
          <a:stretch>
            <a:fillRect/>
          </a:stretch>
        </p:blipFill>
        <p:spPr>
          <a:xfrm>
            <a:off x="533400" y="4572000"/>
            <a:ext cx="3124200" cy="2057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Highest revenue per hour</a:t>
            </a:r>
            <a:endParaRPr lang="en-US" dirty="0"/>
          </a:p>
        </p:txBody>
      </p:sp>
      <p:sp>
        <p:nvSpPr>
          <p:cNvPr id="3" name="Content Placeholder 2"/>
          <p:cNvSpPr>
            <a:spLocks noGrp="1"/>
          </p:cNvSpPr>
          <p:nvPr>
            <p:ph idx="1"/>
          </p:nvPr>
        </p:nvSpPr>
        <p:spPr>
          <a:xfrm>
            <a:off x="457200" y="1295400"/>
            <a:ext cx="8229600" cy="4830763"/>
          </a:xfrm>
        </p:spPr>
        <p:txBody>
          <a:bodyPr>
            <a:normAutofit fontScale="77500" lnSpcReduction="20000"/>
          </a:bodyPr>
          <a:lstStyle/>
          <a:p>
            <a:r>
              <a:rPr lang="en-US" dirty="0" smtClean="0"/>
              <a:t>Another way to consider this problem is that we are trying to maximize revenue in the available time. I build a feature which is the ratio of (</a:t>
            </a:r>
            <a:r>
              <a:rPr lang="en-US" dirty="0" err="1" smtClean="0"/>
              <a:t>total_amount</a:t>
            </a:r>
            <a:r>
              <a:rPr lang="en-US" dirty="0" smtClean="0"/>
              <a:t>/time driven) in hours and see which routes maximize the earnings per hour driven. These routes can be maximized upon. Note assumptions here are that regardless of time of day these are the most profitable routes per hour. </a:t>
            </a:r>
            <a:endParaRPr lang="en-US" dirty="0" smtClean="0"/>
          </a:p>
          <a:p>
            <a:r>
              <a:rPr lang="en-US" dirty="0" smtClean="0"/>
              <a:t>Interestingly</a:t>
            </a:r>
            <a:r>
              <a:rPr lang="en-US" dirty="0" smtClean="0"/>
              <a:t>, these trips begin and end at the same geocode (rounded to 2 </a:t>
            </a:r>
            <a:r>
              <a:rPr lang="en-US" dirty="0" smtClean="0"/>
              <a:t>decimal places) </a:t>
            </a:r>
            <a:r>
              <a:rPr lang="en-US" dirty="0" smtClean="0"/>
              <a:t>and there appear to be intra-Manhattan geocode or intra-Airport geocode trips. These shorter trips can be used to maximize daily earnings. </a:t>
            </a:r>
          </a:p>
          <a:p>
            <a:r>
              <a:rPr lang="en-US" dirty="0" smtClean="0"/>
              <a:t>The results when trying to maximize the total amount earned per </a:t>
            </a:r>
            <a:r>
              <a:rPr lang="en-US" dirty="0" smtClean="0"/>
              <a:t>mile (</a:t>
            </a:r>
            <a:r>
              <a:rPr lang="en-US" dirty="0" err="1" smtClean="0"/>
              <a:t>total_amount</a:t>
            </a:r>
            <a:r>
              <a:rPr lang="en-US" dirty="0" smtClean="0"/>
              <a:t>/</a:t>
            </a:r>
            <a:r>
              <a:rPr lang="en-US" dirty="0" err="1" smtClean="0"/>
              <a:t>trip_distance</a:t>
            </a:r>
            <a:r>
              <a:rPr lang="en-US" dirty="0" smtClean="0"/>
              <a:t>) </a:t>
            </a:r>
            <a:r>
              <a:rPr lang="en-US" dirty="0" smtClean="0"/>
              <a:t>are also same.</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What is the distribution of number of passengers per </a:t>
            </a:r>
            <a:r>
              <a:rPr lang="en-US" sz="4000" dirty="0" smtClean="0"/>
              <a:t>trip?</a:t>
            </a:r>
            <a:endParaRPr lang="en-US" sz="4000" dirty="0"/>
          </a:p>
        </p:txBody>
      </p:sp>
      <p:pic>
        <p:nvPicPr>
          <p:cNvPr id="4" name="Content Placeholder 3" descr="passengers_count.png"/>
          <p:cNvPicPr>
            <a:picLocks noGrp="1" noChangeAspect="1"/>
          </p:cNvPicPr>
          <p:nvPr>
            <p:ph idx="1"/>
          </p:nvPr>
        </p:nvPicPr>
        <p:blipFill>
          <a:blip r:embed="rId2"/>
          <a:stretch>
            <a:fillRect/>
          </a:stretch>
        </p:blipFill>
        <p:spPr>
          <a:xfrm>
            <a:off x="468965" y="1602066"/>
            <a:ext cx="8206070" cy="4265334"/>
          </a:xfrm>
        </p:spPr>
      </p:pic>
      <p:sp>
        <p:nvSpPr>
          <p:cNvPr id="5" name="TextBox 4"/>
          <p:cNvSpPr txBox="1"/>
          <p:nvPr/>
        </p:nvSpPr>
        <p:spPr>
          <a:xfrm>
            <a:off x="838200" y="5867400"/>
            <a:ext cx="7848600" cy="646331"/>
          </a:xfrm>
          <a:prstGeom prst="rect">
            <a:avLst/>
          </a:prstGeom>
          <a:noFill/>
        </p:spPr>
        <p:txBody>
          <a:bodyPr wrap="square" rtlCol="0">
            <a:spAutoFit/>
          </a:bodyPr>
          <a:lstStyle/>
          <a:p>
            <a:r>
              <a:rPr lang="en-IN" dirty="0" smtClean="0"/>
              <a:t>I have removed the trips with more than 6 passengers according to NYC taxi rules which allows only 4 to 6 members (including children) depends on taxi type.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Routes with Highest revenue per hour and mile</a:t>
            </a:r>
            <a:endParaRPr lang="en-US" dirty="0"/>
          </a:p>
        </p:txBody>
      </p:sp>
      <p:pic>
        <p:nvPicPr>
          <p:cNvPr id="4" name="Content Placeholder 3" descr="highrevperhour.JPG"/>
          <p:cNvPicPr>
            <a:picLocks noGrp="1" noChangeAspect="1"/>
          </p:cNvPicPr>
          <p:nvPr>
            <p:ph idx="1"/>
          </p:nvPr>
        </p:nvPicPr>
        <p:blipFill>
          <a:blip r:embed="rId2"/>
          <a:stretch>
            <a:fillRect/>
          </a:stretch>
        </p:blipFill>
        <p:spPr>
          <a:xfrm>
            <a:off x="228600" y="4800600"/>
            <a:ext cx="4343400" cy="1821180"/>
          </a:xfrm>
        </p:spPr>
      </p:pic>
      <p:pic>
        <p:nvPicPr>
          <p:cNvPr id="5" name="Picture 4" descr="5.png"/>
          <p:cNvPicPr>
            <a:picLocks noChangeAspect="1"/>
          </p:cNvPicPr>
          <p:nvPr/>
        </p:nvPicPr>
        <p:blipFill>
          <a:blip r:embed="rId3"/>
          <a:stretch>
            <a:fillRect/>
          </a:stretch>
        </p:blipFill>
        <p:spPr>
          <a:xfrm>
            <a:off x="228600" y="1447800"/>
            <a:ext cx="4267199" cy="3276601"/>
          </a:xfrm>
          <a:prstGeom prst="rect">
            <a:avLst/>
          </a:prstGeom>
        </p:spPr>
      </p:pic>
      <p:pic>
        <p:nvPicPr>
          <p:cNvPr id="7" name="Picture 6" descr="6.png"/>
          <p:cNvPicPr>
            <a:picLocks noChangeAspect="1"/>
          </p:cNvPicPr>
          <p:nvPr/>
        </p:nvPicPr>
        <p:blipFill>
          <a:blip r:embed="rId4"/>
          <a:stretch>
            <a:fillRect/>
          </a:stretch>
        </p:blipFill>
        <p:spPr>
          <a:xfrm>
            <a:off x="4648200" y="1371600"/>
            <a:ext cx="4324556" cy="3352800"/>
          </a:xfrm>
          <a:prstGeom prst="rect">
            <a:avLst/>
          </a:prstGeom>
        </p:spPr>
      </p:pic>
      <p:pic>
        <p:nvPicPr>
          <p:cNvPr id="8" name="Picture 7" descr="highrevpermile.JPG"/>
          <p:cNvPicPr>
            <a:picLocks noChangeAspect="1"/>
          </p:cNvPicPr>
          <p:nvPr/>
        </p:nvPicPr>
        <p:blipFill>
          <a:blip r:embed="rId5"/>
          <a:stretch>
            <a:fillRect/>
          </a:stretch>
        </p:blipFill>
        <p:spPr>
          <a:xfrm>
            <a:off x="4648200" y="4800600"/>
            <a:ext cx="4191000" cy="1752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05800" cy="1066800"/>
          </a:xfrm>
        </p:spPr>
        <p:txBody>
          <a:bodyPr>
            <a:normAutofit fontScale="90000"/>
          </a:bodyPr>
          <a:lstStyle/>
          <a:p>
            <a:r>
              <a:rPr lang="en-US" sz="3600" dirty="0" smtClean="0"/>
              <a:t>How would a taxi owner minimize work time while retaining average wages earned by a typical taxi in the dataset?</a:t>
            </a:r>
            <a:r>
              <a:rPr lang="en-US" b="1" dirty="0" smtClean="0"/>
              <a:t/>
            </a:r>
            <a:br>
              <a:rPr lang="en-US" b="1" dirty="0" smtClean="0"/>
            </a:br>
            <a:endParaRPr lang="en-US" dirty="0"/>
          </a:p>
        </p:txBody>
      </p:sp>
      <p:sp>
        <p:nvSpPr>
          <p:cNvPr id="3" name="Content Placeholder 2"/>
          <p:cNvSpPr>
            <a:spLocks noGrp="1"/>
          </p:cNvSpPr>
          <p:nvPr>
            <p:ph idx="1"/>
          </p:nvPr>
        </p:nvSpPr>
        <p:spPr>
          <a:xfrm>
            <a:off x="457200" y="4495800"/>
            <a:ext cx="8305800" cy="1905000"/>
          </a:xfrm>
        </p:spPr>
        <p:txBody>
          <a:bodyPr>
            <a:normAutofit fontScale="55000" lnSpcReduction="20000"/>
          </a:bodyPr>
          <a:lstStyle/>
          <a:p>
            <a:pPr fontAlgn="base"/>
            <a:r>
              <a:rPr lang="en-US" dirty="0" smtClean="0"/>
              <a:t>The </a:t>
            </a:r>
            <a:r>
              <a:rPr lang="en-US" dirty="0" smtClean="0"/>
              <a:t>average daily earning of a taxicab is $</a:t>
            </a:r>
            <a:r>
              <a:rPr lang="en-US" dirty="0" smtClean="0"/>
              <a:t>480 </a:t>
            </a:r>
            <a:r>
              <a:rPr lang="en-US" dirty="0" smtClean="0"/>
              <a:t>note that demand for taxicabs highest on Monday and Tuesday evenings between 6pm - 8pm or Monday and Tuesday mornings between 8 and 10 </a:t>
            </a:r>
            <a:r>
              <a:rPr lang="en-US" dirty="0" smtClean="0"/>
              <a:t>am from the passengers count heat map. </a:t>
            </a:r>
            <a:r>
              <a:rPr lang="en-US" dirty="0" smtClean="0"/>
              <a:t>This is the morning and evening office traffic</a:t>
            </a:r>
            <a:r>
              <a:rPr lang="en-US" dirty="0" smtClean="0"/>
              <a:t>.</a:t>
            </a:r>
            <a:r>
              <a:rPr lang="en-US" dirty="0" smtClean="0"/>
              <a:t> </a:t>
            </a:r>
            <a:endParaRPr lang="en-US" dirty="0" smtClean="0"/>
          </a:p>
          <a:p>
            <a:pPr fontAlgn="base"/>
            <a:r>
              <a:rPr lang="en-US" dirty="0" smtClean="0"/>
              <a:t>A </a:t>
            </a:r>
            <a:r>
              <a:rPr lang="en-US" dirty="0" smtClean="0"/>
              <a:t>taxi owner looking to minimize their driver’s work time should ensure drivers are working the morning rush and evening shifts from 6pm onwards. By contrast demand for taxis is much lower between 3am - 5am Monday to Thursday, so these hours can be skipped over.</a:t>
            </a:r>
          </a:p>
          <a:p>
            <a:pPr>
              <a:buNone/>
            </a:pPr>
            <a:endParaRPr lang="en-US" dirty="0"/>
          </a:p>
        </p:txBody>
      </p:sp>
      <p:pic>
        <p:nvPicPr>
          <p:cNvPr id="4" name="Picture 3" descr="busiesthoursanddays_fortaxidrivers.png"/>
          <p:cNvPicPr>
            <a:picLocks noChangeAspect="1"/>
          </p:cNvPicPr>
          <p:nvPr/>
        </p:nvPicPr>
        <p:blipFill>
          <a:blip r:embed="rId2"/>
          <a:stretch>
            <a:fillRect/>
          </a:stretch>
        </p:blipFill>
        <p:spPr>
          <a:xfrm>
            <a:off x="1143000" y="1447800"/>
            <a:ext cx="6477000" cy="2971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Evening results</a:t>
            </a:r>
            <a:r>
              <a:rPr lang="en-IN" dirty="0" smtClean="0">
                <a:sym typeface="Wingdings" pitchFamily="2" charset="2"/>
              </a:rPr>
              <a:t>: More profits</a:t>
            </a:r>
            <a:endParaRPr lang="en-US" dirty="0"/>
          </a:p>
        </p:txBody>
      </p:sp>
      <p:pic>
        <p:nvPicPr>
          <p:cNvPr id="5" name="Picture 4" descr="8.png"/>
          <p:cNvPicPr>
            <a:picLocks noChangeAspect="1"/>
          </p:cNvPicPr>
          <p:nvPr/>
        </p:nvPicPr>
        <p:blipFill>
          <a:blip r:embed="rId2"/>
          <a:stretch>
            <a:fillRect/>
          </a:stretch>
        </p:blipFill>
        <p:spPr>
          <a:xfrm>
            <a:off x="4549570" y="1371600"/>
            <a:ext cx="4594430" cy="2971800"/>
          </a:xfrm>
          <a:prstGeom prst="rect">
            <a:avLst/>
          </a:prstGeom>
        </p:spPr>
      </p:pic>
      <p:pic>
        <p:nvPicPr>
          <p:cNvPr id="6" name="Picture 5" descr="9.png"/>
          <p:cNvPicPr>
            <a:picLocks noChangeAspect="1"/>
          </p:cNvPicPr>
          <p:nvPr/>
        </p:nvPicPr>
        <p:blipFill>
          <a:blip r:embed="rId3"/>
          <a:stretch>
            <a:fillRect/>
          </a:stretch>
        </p:blipFill>
        <p:spPr>
          <a:xfrm>
            <a:off x="228600" y="1371600"/>
            <a:ext cx="4267200" cy="2971800"/>
          </a:xfrm>
          <a:prstGeom prst="rect">
            <a:avLst/>
          </a:prstGeom>
        </p:spPr>
      </p:pic>
      <p:sp>
        <p:nvSpPr>
          <p:cNvPr id="10" name="TextBox 9"/>
          <p:cNvSpPr txBox="1"/>
          <p:nvPr/>
        </p:nvSpPr>
        <p:spPr>
          <a:xfrm>
            <a:off x="228600" y="4419600"/>
            <a:ext cx="5562600" cy="2246769"/>
          </a:xfrm>
          <a:prstGeom prst="rect">
            <a:avLst/>
          </a:prstGeom>
          <a:noFill/>
        </p:spPr>
        <p:txBody>
          <a:bodyPr wrap="square" rtlCol="0">
            <a:spAutoFit/>
          </a:bodyPr>
          <a:lstStyle/>
          <a:p>
            <a:r>
              <a:rPr lang="en-US" sz="1400" dirty="0" smtClean="0"/>
              <a:t>By far the evening route that generates the most revenue per hour begins and ends from geocode (40.77, -73.86) and is an airport to airport transfer route. These are followed by several routes within Manhattan and are shown in </a:t>
            </a:r>
            <a:r>
              <a:rPr lang="en-US" sz="1400" dirty="0" smtClean="0"/>
              <a:t>above figures.</a:t>
            </a:r>
          </a:p>
          <a:p>
            <a:r>
              <a:rPr lang="en-US" sz="1400" dirty="0" smtClean="0"/>
              <a:t>These evening routes generate the highest total fare amount per hour of driving. Taxis can focus on these locations until they hit their daily goal of $480 (or $259 per driver). After clearing their goal they can move on to more varied fares. Alternatively, if a taxi driver started off at a location other than the ones highlighted in </a:t>
            </a:r>
            <a:r>
              <a:rPr lang="en-US" sz="1400" dirty="0" smtClean="0"/>
              <a:t>figures, </a:t>
            </a:r>
            <a:r>
              <a:rPr lang="en-US" sz="1400" dirty="0" smtClean="0"/>
              <a:t>they can drive to these routes to make up their daily fares.</a:t>
            </a:r>
            <a:endParaRPr lang="en-US" sz="1400" dirty="0"/>
          </a:p>
        </p:txBody>
      </p:sp>
      <p:pic>
        <p:nvPicPr>
          <p:cNvPr id="11" name="Picture 10" descr="evehighrevperhour.JPG"/>
          <p:cNvPicPr>
            <a:picLocks noChangeAspect="1"/>
          </p:cNvPicPr>
          <p:nvPr/>
        </p:nvPicPr>
        <p:blipFill>
          <a:blip r:embed="rId4"/>
          <a:stretch>
            <a:fillRect/>
          </a:stretch>
        </p:blipFill>
        <p:spPr>
          <a:xfrm>
            <a:off x="5791200" y="4419600"/>
            <a:ext cx="3086100" cy="2148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077200" cy="884238"/>
          </a:xfrm>
        </p:spPr>
        <p:txBody>
          <a:bodyPr>
            <a:normAutofit fontScale="90000"/>
          </a:bodyPr>
          <a:lstStyle/>
          <a:p>
            <a:r>
              <a:rPr lang="en-US" dirty="0" smtClean="0"/>
              <a:t>How would a taxi company with 10 taxis, maximize earnings?</a:t>
            </a:r>
            <a:r>
              <a:rPr lang="en-US" b="1" dirty="0" smtClean="0"/>
              <a:t/>
            </a:r>
            <a:br>
              <a:rPr lang="en-US" b="1" dirty="0" smtClean="0"/>
            </a:br>
            <a:endParaRPr lang="en-US" dirty="0"/>
          </a:p>
        </p:txBody>
      </p:sp>
      <p:sp>
        <p:nvSpPr>
          <p:cNvPr id="3" name="Content Placeholder 2"/>
          <p:cNvSpPr>
            <a:spLocks noGrp="1"/>
          </p:cNvSpPr>
          <p:nvPr>
            <p:ph idx="1"/>
          </p:nvPr>
        </p:nvSpPr>
        <p:spPr>
          <a:xfrm>
            <a:off x="457200" y="1371600"/>
            <a:ext cx="8229600" cy="5257800"/>
          </a:xfrm>
        </p:spPr>
        <p:txBody>
          <a:bodyPr>
            <a:normAutofit fontScale="47500" lnSpcReduction="20000"/>
          </a:bodyPr>
          <a:lstStyle/>
          <a:p>
            <a:pPr fontAlgn="base"/>
            <a:r>
              <a:rPr lang="en-US" sz="3800" dirty="0" smtClean="0"/>
              <a:t>Assume each taxi can be driven all day by 2 drivers working 12 hour shifts without wear and tear. This translates to 20 shifts per day for the taxi company. I would ensure taxis are available at the most popular pickup and </a:t>
            </a:r>
            <a:r>
              <a:rPr lang="en-US" sz="3800" dirty="0" smtClean="0"/>
              <a:t>drop off </a:t>
            </a:r>
            <a:r>
              <a:rPr lang="en-US" sz="3800" dirty="0" smtClean="0"/>
              <a:t>locations and for trips with the most consistent fares. However you wouldn’t want taxis working for the same company to undercut each other for the same fare.</a:t>
            </a:r>
          </a:p>
          <a:p>
            <a:pPr fontAlgn="base"/>
            <a:r>
              <a:rPr lang="en-US" sz="3800" dirty="0" smtClean="0"/>
              <a:t>My analysis so far reveals several insights for a smaller taxi company:</a:t>
            </a:r>
          </a:p>
          <a:p>
            <a:pPr fontAlgn="base"/>
            <a:r>
              <a:rPr lang="en-US" sz="3800" dirty="0" smtClean="0"/>
              <a:t>Instruct </a:t>
            </a:r>
            <a:r>
              <a:rPr lang="en-US" sz="3800" dirty="0" smtClean="0"/>
              <a:t>taxi drivers to focus on the routes with the highest earnings per hour (or earnings per mile). This would keep taxis working within smaller areas (</a:t>
            </a:r>
            <a:r>
              <a:rPr lang="en-US" sz="3800" dirty="0" smtClean="0"/>
              <a:t>zip codes</a:t>
            </a:r>
            <a:r>
              <a:rPr lang="en-US" sz="3800" dirty="0" smtClean="0"/>
              <a:t>) and would allow the company to keep a fleet of cars working airport shifts and another fleet working Manhattan island shifts. The difficulty here is whether taxis could legally deny providing service to passengers who want to travel out of these zones</a:t>
            </a:r>
          </a:p>
          <a:p>
            <a:pPr fontAlgn="base"/>
            <a:r>
              <a:rPr lang="en-US" sz="3800" dirty="0" smtClean="0"/>
              <a:t>Once </a:t>
            </a:r>
            <a:r>
              <a:rPr lang="en-US" sz="3800" dirty="0" smtClean="0"/>
              <a:t>a taxi driver has earned half the average daily wage of taxi driver ($240) during their shift, give them the option to engage out of town fares or those fares whose trip times have higher standard deviation e.g. Manhattan to LaGuardia fares or possibly out of town fares where the total amount earned may be higher.</a:t>
            </a:r>
          </a:p>
          <a:p>
            <a:pPr fontAlgn="base"/>
            <a:r>
              <a:rPr lang="en-US" sz="3800" dirty="0" smtClean="0"/>
              <a:t> </a:t>
            </a:r>
            <a:r>
              <a:rPr lang="en-US" sz="3800" dirty="0" smtClean="0"/>
              <a:t>The worst time to have a taxi out for service are weeknights or Friday and Saturday nights as these tend to be the busiest times. Get taxis serviced during the day</a:t>
            </a:r>
            <a:r>
              <a:rPr lang="en-US" sz="3800" dirty="0" smtClean="0"/>
              <a:t>.</a:t>
            </a:r>
          </a:p>
          <a:p>
            <a:pPr fontAlgn="base"/>
            <a:r>
              <a:rPr lang="en-US" sz="3800" dirty="0" smtClean="0"/>
              <a:t> </a:t>
            </a:r>
            <a:r>
              <a:rPr lang="en-US" sz="3800" dirty="0" smtClean="0"/>
              <a:t>The most popular routes may be overcrowded, so it may be worth focusing on trips that generate the highest total revenue with the smallest number of individual </a:t>
            </a:r>
            <a:r>
              <a:rPr lang="en-US" sz="3800" dirty="0" smtClean="0"/>
              <a:t>trips..</a:t>
            </a:r>
            <a:endParaRPr lang="en-US" sz="3800" dirty="0" smtClean="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t>Routes which generate high revenue with fewer trips (These are the trips from LA </a:t>
            </a:r>
            <a:r>
              <a:rPr lang="en-IN" sz="2800" dirty="0" smtClean="0"/>
              <a:t>G</a:t>
            </a:r>
            <a:r>
              <a:rPr lang="en-IN" sz="2800" dirty="0" smtClean="0"/>
              <a:t>uardia airport)</a:t>
            </a:r>
            <a:endParaRPr lang="en-US" sz="2800" dirty="0"/>
          </a:p>
        </p:txBody>
      </p:sp>
      <p:pic>
        <p:nvPicPr>
          <p:cNvPr id="4" name="Content Placeholder 3" descr="7.png"/>
          <p:cNvPicPr>
            <a:picLocks noGrp="1" noChangeAspect="1"/>
          </p:cNvPicPr>
          <p:nvPr>
            <p:ph idx="1"/>
          </p:nvPr>
        </p:nvPicPr>
        <p:blipFill>
          <a:blip r:embed="rId2"/>
          <a:stretch>
            <a:fillRect/>
          </a:stretch>
        </p:blipFill>
        <p:spPr>
          <a:xfrm>
            <a:off x="632968" y="1371601"/>
            <a:ext cx="7977632" cy="2514599"/>
          </a:xfrm>
        </p:spPr>
      </p:pic>
      <p:pic>
        <p:nvPicPr>
          <p:cNvPr id="5" name="Picture 4" descr="10.png"/>
          <p:cNvPicPr>
            <a:picLocks noChangeAspect="1"/>
          </p:cNvPicPr>
          <p:nvPr/>
        </p:nvPicPr>
        <p:blipFill>
          <a:blip r:embed="rId3"/>
          <a:stretch>
            <a:fillRect/>
          </a:stretch>
        </p:blipFill>
        <p:spPr>
          <a:xfrm>
            <a:off x="533400" y="4114800"/>
            <a:ext cx="8153400" cy="2514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distribution of </a:t>
            </a:r>
            <a:r>
              <a:rPr lang="en-US" dirty="0" smtClean="0"/>
              <a:t>payment type?</a:t>
            </a:r>
            <a:endParaRPr lang="en-US" dirty="0"/>
          </a:p>
        </p:txBody>
      </p:sp>
      <p:pic>
        <p:nvPicPr>
          <p:cNvPr id="4" name="Content Placeholder 3" descr="payment_type.png"/>
          <p:cNvPicPr>
            <a:picLocks noGrp="1" noChangeAspect="1"/>
          </p:cNvPicPr>
          <p:nvPr>
            <p:ph idx="1"/>
          </p:nvPr>
        </p:nvPicPr>
        <p:blipFill>
          <a:blip r:embed="rId2"/>
          <a:stretch>
            <a:fillRect/>
          </a:stretch>
        </p:blipFill>
        <p:spPr>
          <a:xfrm>
            <a:off x="672211" y="1600201"/>
            <a:ext cx="7799577" cy="3962400"/>
          </a:xfrm>
        </p:spPr>
      </p:pic>
      <p:sp>
        <p:nvSpPr>
          <p:cNvPr id="5" name="TextBox 4"/>
          <p:cNvSpPr txBox="1"/>
          <p:nvPr/>
        </p:nvSpPr>
        <p:spPr>
          <a:xfrm>
            <a:off x="1143000" y="5715000"/>
            <a:ext cx="7391400" cy="646331"/>
          </a:xfrm>
          <a:prstGeom prst="rect">
            <a:avLst/>
          </a:prstGeom>
          <a:noFill/>
        </p:spPr>
        <p:txBody>
          <a:bodyPr wrap="square" rtlCol="0">
            <a:spAutoFit/>
          </a:bodyPr>
          <a:lstStyle/>
          <a:p>
            <a:r>
              <a:rPr lang="en-IN" dirty="0" smtClean="0"/>
              <a:t>I have removed the other categories of payment types as they are very less in number compared to these two. The other categories are NOC,DIS,UNK.</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Fares and Tips</a:t>
            </a:r>
            <a:endParaRPr lang="en-US" dirty="0"/>
          </a:p>
        </p:txBody>
      </p:sp>
      <p:sp>
        <p:nvSpPr>
          <p:cNvPr id="3" name="Content Placeholder 2"/>
          <p:cNvSpPr>
            <a:spLocks noGrp="1"/>
          </p:cNvSpPr>
          <p:nvPr>
            <p:ph idx="1"/>
          </p:nvPr>
        </p:nvSpPr>
        <p:spPr>
          <a:xfrm>
            <a:off x="457200" y="1600201"/>
            <a:ext cx="8229600" cy="3429000"/>
          </a:xfrm>
        </p:spPr>
        <p:txBody>
          <a:bodyPr/>
          <a:lstStyle/>
          <a:p>
            <a:r>
              <a:rPr lang="en-IN" dirty="0" smtClean="0"/>
              <a:t>I have divided the whole data into Airport data and Non-airport data based on the rate codes.</a:t>
            </a:r>
          </a:p>
          <a:p>
            <a:r>
              <a:rPr lang="en-IN" dirty="0" smtClean="0"/>
              <a:t>We can easily say from the data that Airport amounts are bit high compared to non-airport amounts.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distribution of fare </a:t>
            </a:r>
            <a:r>
              <a:rPr lang="en-US" dirty="0" smtClean="0"/>
              <a:t>amount?</a:t>
            </a:r>
            <a:endParaRPr lang="en-US" dirty="0"/>
          </a:p>
        </p:txBody>
      </p:sp>
      <p:pic>
        <p:nvPicPr>
          <p:cNvPr id="8" name="Content Placeholder 7" descr="all_fares.png"/>
          <p:cNvPicPr>
            <a:picLocks noGrp="1" noChangeAspect="1"/>
          </p:cNvPicPr>
          <p:nvPr>
            <p:ph idx="1"/>
          </p:nvPr>
        </p:nvPicPr>
        <p:blipFill>
          <a:blip r:embed="rId2"/>
          <a:stretch>
            <a:fillRect/>
          </a:stretch>
        </p:blipFill>
        <p:spPr>
          <a:xfrm>
            <a:off x="838200" y="1447800"/>
            <a:ext cx="7135271" cy="4572000"/>
          </a:xfrm>
        </p:spPr>
      </p:pic>
      <p:sp>
        <p:nvSpPr>
          <p:cNvPr id="9" name="TextBox 8"/>
          <p:cNvSpPr txBox="1"/>
          <p:nvPr/>
        </p:nvSpPr>
        <p:spPr>
          <a:xfrm>
            <a:off x="990600" y="5867400"/>
            <a:ext cx="7620000" cy="923330"/>
          </a:xfrm>
          <a:prstGeom prst="rect">
            <a:avLst/>
          </a:prstGeom>
          <a:noFill/>
        </p:spPr>
        <p:txBody>
          <a:bodyPr wrap="square" rtlCol="0">
            <a:spAutoFit/>
          </a:bodyPr>
          <a:lstStyle/>
          <a:p>
            <a:r>
              <a:rPr lang="en-US" dirty="0" err="1" smtClean="0"/>
              <a:t>Winsorization</a:t>
            </a:r>
            <a:r>
              <a:rPr lang="en-US" dirty="0" smtClean="0"/>
              <a:t> is the process of replacing the extreme values of statistical data in order to limit the effect of the outliers on the calculations or the results obtained by using that data.</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Airport Fare </a:t>
            </a:r>
            <a:r>
              <a:rPr lang="en-IN" dirty="0" err="1" smtClean="0"/>
              <a:t>vs</a:t>
            </a:r>
            <a:r>
              <a:rPr lang="en-IN" dirty="0" smtClean="0"/>
              <a:t> Non-Airport Fare</a:t>
            </a:r>
            <a:endParaRPr lang="en-US" dirty="0"/>
          </a:p>
        </p:txBody>
      </p:sp>
      <p:pic>
        <p:nvPicPr>
          <p:cNvPr id="4" name="Content Placeholder 3" descr="airport_fares.png"/>
          <p:cNvPicPr>
            <a:picLocks noGrp="1" noChangeAspect="1"/>
          </p:cNvPicPr>
          <p:nvPr>
            <p:ph idx="1"/>
          </p:nvPr>
        </p:nvPicPr>
        <p:blipFill>
          <a:blip r:embed="rId2"/>
          <a:stretch>
            <a:fillRect/>
          </a:stretch>
        </p:blipFill>
        <p:spPr>
          <a:xfrm>
            <a:off x="0" y="1524000"/>
            <a:ext cx="4495800" cy="4191000"/>
          </a:xfrm>
        </p:spPr>
      </p:pic>
      <p:pic>
        <p:nvPicPr>
          <p:cNvPr id="5" name="Picture 4" descr="non-airport_fares.png"/>
          <p:cNvPicPr>
            <a:picLocks noChangeAspect="1"/>
          </p:cNvPicPr>
          <p:nvPr/>
        </p:nvPicPr>
        <p:blipFill>
          <a:blip r:embed="rId3"/>
          <a:stretch>
            <a:fillRect/>
          </a:stretch>
        </p:blipFill>
        <p:spPr>
          <a:xfrm>
            <a:off x="4419600" y="1524000"/>
            <a:ext cx="4724400" cy="4114800"/>
          </a:xfrm>
          <a:prstGeom prst="rect">
            <a:avLst/>
          </a:prstGeom>
        </p:spPr>
      </p:pic>
      <p:sp>
        <p:nvSpPr>
          <p:cNvPr id="6" name="TextBox 5"/>
          <p:cNvSpPr txBox="1"/>
          <p:nvPr/>
        </p:nvSpPr>
        <p:spPr>
          <a:xfrm>
            <a:off x="381000" y="5715000"/>
            <a:ext cx="8534400" cy="646331"/>
          </a:xfrm>
          <a:prstGeom prst="rect">
            <a:avLst/>
          </a:prstGeom>
          <a:noFill/>
        </p:spPr>
        <p:txBody>
          <a:bodyPr wrap="square" rtlCol="0">
            <a:spAutoFit/>
          </a:bodyPr>
          <a:lstStyle/>
          <a:p>
            <a:r>
              <a:rPr lang="en-IN" dirty="0" smtClean="0"/>
              <a:t>Most common airport fare is 52(Mode and Median) and in case of non-airport fares  median is 9,lower value (Q1) IS 4.5, and the Upper value (Q3) is 24.5.</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distribution of tip </a:t>
            </a:r>
            <a:r>
              <a:rPr lang="en-US" dirty="0" smtClean="0"/>
              <a:t>amount?</a:t>
            </a:r>
            <a:endParaRPr lang="en-US" dirty="0"/>
          </a:p>
        </p:txBody>
      </p:sp>
      <p:pic>
        <p:nvPicPr>
          <p:cNvPr id="4" name="Content Placeholder 3" descr="all_tips.png"/>
          <p:cNvPicPr>
            <a:picLocks noGrp="1" noChangeAspect="1"/>
          </p:cNvPicPr>
          <p:nvPr>
            <p:ph idx="1"/>
          </p:nvPr>
        </p:nvPicPr>
        <p:blipFill>
          <a:blip r:embed="rId2"/>
          <a:stretch>
            <a:fillRect/>
          </a:stretch>
        </p:blipFill>
        <p:spPr>
          <a:xfrm>
            <a:off x="1047062" y="1600200"/>
            <a:ext cx="7049876" cy="4525963"/>
          </a:xfrm>
        </p:spPr>
      </p:pic>
      <p:sp>
        <p:nvSpPr>
          <p:cNvPr id="5" name="TextBox 4"/>
          <p:cNvSpPr txBox="1"/>
          <p:nvPr/>
        </p:nvSpPr>
        <p:spPr>
          <a:xfrm>
            <a:off x="1371600" y="6172200"/>
            <a:ext cx="6781800" cy="369332"/>
          </a:xfrm>
          <a:prstGeom prst="rect">
            <a:avLst/>
          </a:prstGeom>
          <a:noFill/>
        </p:spPr>
        <p:txBody>
          <a:bodyPr wrap="square" rtlCol="0">
            <a:spAutoFit/>
          </a:bodyPr>
          <a:lstStyle/>
          <a:p>
            <a:r>
              <a:rPr lang="en-IN" dirty="0" smtClean="0"/>
              <a:t>Median:1, Q1=0, Q3=4.2.</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Airport Tips </a:t>
            </a:r>
            <a:r>
              <a:rPr lang="en-IN" dirty="0" err="1" smtClean="0"/>
              <a:t>vs</a:t>
            </a:r>
            <a:r>
              <a:rPr lang="en-IN" dirty="0" smtClean="0"/>
              <a:t> Non-Airport Tips</a:t>
            </a:r>
            <a:endParaRPr lang="en-US" dirty="0"/>
          </a:p>
        </p:txBody>
      </p:sp>
      <p:pic>
        <p:nvPicPr>
          <p:cNvPr id="4" name="Content Placeholder 3" descr="airport_trips.png"/>
          <p:cNvPicPr>
            <a:picLocks noGrp="1" noChangeAspect="1"/>
          </p:cNvPicPr>
          <p:nvPr>
            <p:ph idx="1"/>
          </p:nvPr>
        </p:nvPicPr>
        <p:blipFill>
          <a:blip r:embed="rId2"/>
          <a:stretch>
            <a:fillRect/>
          </a:stretch>
        </p:blipFill>
        <p:spPr>
          <a:xfrm>
            <a:off x="0" y="1600200"/>
            <a:ext cx="4419600" cy="3733800"/>
          </a:xfrm>
        </p:spPr>
      </p:pic>
      <p:pic>
        <p:nvPicPr>
          <p:cNvPr id="5" name="Picture 4" descr="non-airport_tips.png"/>
          <p:cNvPicPr>
            <a:picLocks noChangeAspect="1"/>
          </p:cNvPicPr>
          <p:nvPr/>
        </p:nvPicPr>
        <p:blipFill>
          <a:blip r:embed="rId3"/>
          <a:stretch>
            <a:fillRect/>
          </a:stretch>
        </p:blipFill>
        <p:spPr>
          <a:xfrm>
            <a:off x="4343400" y="1600200"/>
            <a:ext cx="4800600" cy="3657601"/>
          </a:xfrm>
          <a:prstGeom prst="rect">
            <a:avLst/>
          </a:prstGeom>
        </p:spPr>
      </p:pic>
      <p:sp>
        <p:nvSpPr>
          <p:cNvPr id="6" name="TextBox 5"/>
          <p:cNvSpPr txBox="1"/>
          <p:nvPr/>
        </p:nvSpPr>
        <p:spPr>
          <a:xfrm>
            <a:off x="381000" y="5410200"/>
            <a:ext cx="8458200" cy="923330"/>
          </a:xfrm>
          <a:prstGeom prst="rect">
            <a:avLst/>
          </a:prstGeom>
          <a:noFill/>
        </p:spPr>
        <p:txBody>
          <a:bodyPr wrap="square" rtlCol="0">
            <a:spAutoFit/>
          </a:bodyPr>
          <a:lstStyle/>
          <a:p>
            <a:r>
              <a:rPr lang="en-IN" dirty="0" smtClean="0"/>
              <a:t>Median and Q1 are same (0) for Airport Tips and Q3 is 14.3 but in case of Non-airport median is 1, Q1 is 0 and Q3 is 4.2. Non-Airport Tips distribution is almost similar to overall distribution.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2498</Words>
  <Application>Microsoft Office PowerPoint</Application>
  <PresentationFormat>On-screen Show (4:3)</PresentationFormat>
  <Paragraphs>118</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NEWYORK CITY TAXI DATA</vt:lpstr>
      <vt:lpstr>DATA DESCRIPTION</vt:lpstr>
      <vt:lpstr>What is the distribution of number of passengers per trip?</vt:lpstr>
      <vt:lpstr>What is the distribution of payment type?</vt:lpstr>
      <vt:lpstr>Types of Fares and Tips</vt:lpstr>
      <vt:lpstr>What is the distribution of fare amount?</vt:lpstr>
      <vt:lpstr>Airport Fare vs Non-Airport Fare</vt:lpstr>
      <vt:lpstr>What is the distribution of tip amount?</vt:lpstr>
      <vt:lpstr>Airport Tips vs Non-Airport Tips</vt:lpstr>
      <vt:lpstr>What is the distribution of total amount?</vt:lpstr>
      <vt:lpstr>Airport Total amount vs Non-Airport Total amount</vt:lpstr>
      <vt:lpstr>What are the Top 5 busiest hours of the day?</vt:lpstr>
      <vt:lpstr>Trips count vs Passengers count</vt:lpstr>
      <vt:lpstr>Passengers count heat map </vt:lpstr>
      <vt:lpstr>What are the Top 10 busiest locations of the city?</vt:lpstr>
      <vt:lpstr>Pickup and Drop-off data frames </vt:lpstr>
      <vt:lpstr>Top 10 busiest locations Map</vt:lpstr>
      <vt:lpstr>Which trip has the highest standard deviation of travel time?</vt:lpstr>
      <vt:lpstr>Trips with highest standard deviation of travel times</vt:lpstr>
      <vt:lpstr>Which trip has most consistent fares?</vt:lpstr>
      <vt:lpstr> In What trips can you confidently use respective means as measure of central tendency to estimate fare, time taken, etc. </vt:lpstr>
      <vt:lpstr>Can we build a model to predict fare and tip amount given pick up and drop off coordinates, time of day and week? </vt:lpstr>
      <vt:lpstr>Feature Selection</vt:lpstr>
      <vt:lpstr>Model results for fares</vt:lpstr>
      <vt:lpstr>Airport results vs Non-airport results</vt:lpstr>
      <vt:lpstr>Model results for Tips</vt:lpstr>
      <vt:lpstr>How would taxi owner maximize earnings in a day? </vt:lpstr>
      <vt:lpstr>Routes with Highest revenue</vt:lpstr>
      <vt:lpstr>Highest revenue per hour</vt:lpstr>
      <vt:lpstr>Routes with Highest revenue per hour and mile</vt:lpstr>
      <vt:lpstr>How would a taxi owner minimize work time while retaining average wages earned by a typical taxi in the dataset? </vt:lpstr>
      <vt:lpstr>Evening results: More profits</vt:lpstr>
      <vt:lpstr>How would a taxi company with 10 taxis, maximize earnings? </vt:lpstr>
      <vt:lpstr>Routes which generate high revenue with fewer trips (These are the trips from LA Guardia airport)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NEWYORK CITY TAXI DATA</dc:title>
  <dc:creator>sai prasanth</dc:creator>
  <cp:lastModifiedBy>SAI ADITHYA</cp:lastModifiedBy>
  <cp:revision>39</cp:revision>
  <dcterms:created xsi:type="dcterms:W3CDTF">2006-08-16T00:00:00Z</dcterms:created>
  <dcterms:modified xsi:type="dcterms:W3CDTF">2022-06-13T21:32:20Z</dcterms:modified>
</cp:coreProperties>
</file>